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9"/>
  </p:notesMasterIdLst>
  <p:sldIdLst>
    <p:sldId id="268" r:id="rId2"/>
    <p:sldId id="276" r:id="rId3"/>
    <p:sldId id="280" r:id="rId4"/>
    <p:sldId id="286" r:id="rId5"/>
    <p:sldId id="310" r:id="rId6"/>
    <p:sldId id="307" r:id="rId7"/>
    <p:sldId id="308" r:id="rId8"/>
    <p:sldId id="311" r:id="rId9"/>
    <p:sldId id="312" r:id="rId10"/>
    <p:sldId id="314" r:id="rId11"/>
    <p:sldId id="315" r:id="rId12"/>
    <p:sldId id="316" r:id="rId13"/>
    <p:sldId id="317" r:id="rId14"/>
    <p:sldId id="318" r:id="rId15"/>
    <p:sldId id="319" r:id="rId16"/>
    <p:sldId id="320" r:id="rId17"/>
    <p:sldId id="321" r:id="rId18"/>
    <p:sldId id="322" r:id="rId19"/>
    <p:sldId id="323" r:id="rId20"/>
    <p:sldId id="325" r:id="rId21"/>
    <p:sldId id="326" r:id="rId22"/>
    <p:sldId id="327" r:id="rId23"/>
    <p:sldId id="328" r:id="rId24"/>
    <p:sldId id="329" r:id="rId25"/>
    <p:sldId id="330" r:id="rId26"/>
    <p:sldId id="331" r:id="rId27"/>
    <p:sldId id="334" r:id="rId28"/>
    <p:sldId id="336" r:id="rId29"/>
    <p:sldId id="335" r:id="rId30"/>
    <p:sldId id="337" r:id="rId31"/>
    <p:sldId id="283" r:id="rId32"/>
    <p:sldId id="338" r:id="rId33"/>
    <p:sldId id="339" r:id="rId34"/>
    <p:sldId id="284" r:id="rId35"/>
    <p:sldId id="341" r:id="rId36"/>
    <p:sldId id="340" r:id="rId37"/>
    <p:sldId id="342" r:id="rId38"/>
    <p:sldId id="343" r:id="rId39"/>
    <p:sldId id="344" r:id="rId40"/>
    <p:sldId id="345" r:id="rId41"/>
    <p:sldId id="285" r:id="rId42"/>
    <p:sldId id="346" r:id="rId43"/>
    <p:sldId id="347" r:id="rId44"/>
    <p:sldId id="348" r:id="rId45"/>
    <p:sldId id="349" r:id="rId46"/>
    <p:sldId id="350" r:id="rId47"/>
    <p:sldId id="351" r:id="rId48"/>
    <p:sldId id="352" r:id="rId49"/>
    <p:sldId id="353" r:id="rId50"/>
    <p:sldId id="354" r:id="rId51"/>
    <p:sldId id="355" r:id="rId52"/>
    <p:sldId id="356" r:id="rId53"/>
    <p:sldId id="357" r:id="rId54"/>
    <p:sldId id="358" r:id="rId55"/>
    <p:sldId id="360" r:id="rId56"/>
    <p:sldId id="277" r:id="rId57"/>
    <p:sldId id="359"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4924"/>
    <a:srgbClr val="C00000"/>
    <a:srgbClr val="FF3F3F"/>
    <a:srgbClr val="FFC1C1"/>
    <a:srgbClr val="FF6969"/>
    <a:srgbClr val="005CA1"/>
    <a:srgbClr val="B2B2B2"/>
    <a:srgbClr val="004A82"/>
    <a:srgbClr val="00355C"/>
    <a:srgbClr val="0048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1" autoAdjust="0"/>
    <p:restoredTop sz="84955" autoAdjust="0"/>
  </p:normalViewPr>
  <p:slideViewPr>
    <p:cSldViewPr snapToGrid="0">
      <p:cViewPr varScale="1">
        <p:scale>
          <a:sx n="97" d="100"/>
          <a:sy n="97" d="100"/>
        </p:scale>
        <p:origin x="1184" y="192"/>
      </p:cViewPr>
      <p:guideLst>
        <p:guide orient="horz" pos="2160"/>
        <p:guide pos="3840"/>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552A8-ECE7-49AA-8726-BE90DBC11947}" type="datetimeFigureOut">
              <a:rPr lang="zh-CN" altLang="en-US" smtClean="0"/>
              <a:pPr/>
              <a:t>2021/5/12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EAD77-486C-432B-9EE9-E6FD5C91EB8A}" type="slidenum">
              <a:rPr lang="zh-CN" altLang="en-US" smtClean="0"/>
              <a:pPr/>
              <a:t>‹#›</a:t>
            </a:fld>
            <a:endParaRPr lang="zh-CN" altLang="en-US"/>
          </a:p>
        </p:txBody>
      </p:sp>
    </p:spTree>
    <p:extLst>
      <p:ext uri="{BB962C8B-B14F-4D97-AF65-F5344CB8AC3E}">
        <p14:creationId xmlns:p14="http://schemas.microsoft.com/office/powerpoint/2010/main" val="969368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作者请关注公众号壹课，请尊重原作者。</a:t>
            </a:r>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a:t>
            </a:fld>
            <a:endParaRPr lang="zh-CN" altLang="en-US"/>
          </a:p>
        </p:txBody>
      </p:sp>
    </p:spTree>
    <p:extLst>
      <p:ext uri="{BB962C8B-B14F-4D97-AF65-F5344CB8AC3E}">
        <p14:creationId xmlns:p14="http://schemas.microsoft.com/office/powerpoint/2010/main" val="701586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比较流行的</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开发工具是</a:t>
            </a:r>
            <a:r>
              <a:rPr lang="en-US" altLang="zh-CN" sz="1200" kern="1200" dirty="0">
                <a:solidFill>
                  <a:schemeClr val="tx1"/>
                </a:solidFill>
                <a:effectLst/>
                <a:latin typeface="+mn-lt"/>
                <a:ea typeface="+mn-ea"/>
                <a:cs typeface="+mn-cs"/>
              </a:rPr>
              <a:t>Intel Software Guard Extensions (SGX)</a:t>
            </a:r>
            <a:r>
              <a:rPr lang="en-US" altLang="zh-CN" sz="1200" kern="1200" baseline="30000" dirty="0">
                <a:solidFill>
                  <a:schemeClr val="tx1"/>
                </a:solidFill>
                <a:effectLst/>
                <a:latin typeface="+mn-lt"/>
                <a:ea typeface="+mn-ea"/>
                <a:cs typeface="+mn-cs"/>
              </a:rPr>
              <a:t>[9]</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Intel SGX</a:t>
            </a:r>
            <a:r>
              <a:rPr lang="zh-CN" altLang="zh-CN" sz="1200" kern="1200" dirty="0">
                <a:solidFill>
                  <a:schemeClr val="tx1"/>
                </a:solidFill>
                <a:effectLst/>
                <a:latin typeface="+mn-lt"/>
                <a:ea typeface="+mn-ea"/>
                <a:cs typeface="+mn-cs"/>
              </a:rPr>
              <a:t>可以在</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、缓存和内存中划分出安全区。但</a:t>
            </a:r>
            <a:r>
              <a:rPr lang="en-US" altLang="zh-CN" sz="1200" kern="1200" dirty="0">
                <a:solidFill>
                  <a:schemeClr val="tx1"/>
                </a:solidFill>
                <a:effectLst/>
                <a:latin typeface="+mn-lt"/>
                <a:ea typeface="+mn-ea"/>
                <a:cs typeface="+mn-cs"/>
              </a:rPr>
              <a:t>Intel SGX</a:t>
            </a:r>
            <a:r>
              <a:rPr lang="zh-CN" altLang="zh-CN" sz="1200" kern="1200" dirty="0">
                <a:solidFill>
                  <a:schemeClr val="tx1"/>
                </a:solidFill>
                <a:effectLst/>
                <a:latin typeface="+mn-lt"/>
                <a:ea typeface="+mn-ea"/>
                <a:cs typeface="+mn-cs"/>
              </a:rPr>
              <a:t>相对比较底层，使用</a:t>
            </a:r>
            <a:r>
              <a:rPr lang="en-US" altLang="zh-CN" sz="1200" kern="1200" dirty="0">
                <a:solidFill>
                  <a:schemeClr val="tx1"/>
                </a:solidFill>
                <a:effectLst/>
                <a:latin typeface="+mn-lt"/>
                <a:ea typeface="+mn-ea"/>
                <a:cs typeface="+mn-cs"/>
              </a:rPr>
              <a:t>Intel SGX</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SDK</a:t>
            </a:r>
            <a:r>
              <a:rPr lang="zh-CN" altLang="zh-CN" sz="1200" kern="1200" dirty="0">
                <a:solidFill>
                  <a:schemeClr val="tx1"/>
                </a:solidFill>
                <a:effectLst/>
                <a:latin typeface="+mn-lt"/>
                <a:ea typeface="+mn-ea"/>
                <a:cs typeface="+mn-cs"/>
              </a:rPr>
              <a:t>开发程序，过程非常繁琐：需要花费大量时间学习相关接口、编程模型以及</a:t>
            </a:r>
            <a:r>
              <a:rPr lang="en-US" altLang="zh-CN" sz="1200" kern="1200" dirty="0">
                <a:solidFill>
                  <a:schemeClr val="tx1"/>
                </a:solidFill>
                <a:effectLst/>
                <a:latin typeface="+mn-lt"/>
                <a:ea typeface="+mn-ea"/>
                <a:cs typeface="+mn-cs"/>
              </a:rPr>
              <a:t>SGX SDK</a:t>
            </a:r>
            <a:r>
              <a:rPr lang="zh-CN" altLang="zh-CN" sz="1200" kern="1200" dirty="0">
                <a:solidFill>
                  <a:schemeClr val="tx1"/>
                </a:solidFill>
                <a:effectLst/>
                <a:latin typeface="+mn-lt"/>
                <a:ea typeface="+mn-ea"/>
                <a:cs typeface="+mn-cs"/>
              </a:rPr>
              <a:t>的编译系统。</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10</a:t>
            </a:fld>
            <a:endParaRPr lang="zh-CN" altLang="en-US"/>
          </a:p>
        </p:txBody>
      </p:sp>
    </p:spTree>
    <p:extLst>
      <p:ext uri="{BB962C8B-B14F-4D97-AF65-F5344CB8AC3E}">
        <p14:creationId xmlns:p14="http://schemas.microsoft.com/office/powerpoint/2010/main" val="3515760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a:solidFill>
                  <a:schemeClr val="tx1"/>
                </a:solidFill>
                <a:effectLst/>
                <a:latin typeface="+mn-lt"/>
                <a:ea typeface="+mn-ea"/>
                <a:cs typeface="+mn-cs"/>
              </a:rPr>
              <a:t>Youren</a:t>
            </a:r>
            <a:r>
              <a:rPr lang="en-US" altLang="zh-CN" sz="1200" kern="1200" dirty="0">
                <a:solidFill>
                  <a:schemeClr val="tx1"/>
                </a:solidFill>
                <a:effectLst/>
                <a:latin typeface="+mn-lt"/>
                <a:ea typeface="+mn-ea"/>
                <a:cs typeface="+mn-cs"/>
              </a:rPr>
              <a:t> Shen</a:t>
            </a:r>
            <a:r>
              <a:rPr lang="zh-CN" altLang="zh-CN" sz="1200" kern="1200" dirty="0">
                <a:solidFill>
                  <a:schemeClr val="tx1"/>
                </a:solidFill>
                <a:effectLst/>
                <a:latin typeface="+mn-lt"/>
                <a:ea typeface="+mn-ea"/>
                <a:cs typeface="+mn-cs"/>
              </a:rPr>
              <a:t>等提出的</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，是一个封装了</a:t>
            </a:r>
            <a:r>
              <a:rPr lang="en-US" altLang="zh-CN" sz="1200" kern="1200" dirty="0">
                <a:solidFill>
                  <a:schemeClr val="tx1"/>
                </a:solidFill>
                <a:effectLst/>
                <a:latin typeface="+mn-lt"/>
                <a:ea typeface="+mn-ea"/>
                <a:cs typeface="+mn-cs"/>
              </a:rPr>
              <a:t>Intel SGX</a:t>
            </a:r>
            <a:r>
              <a:rPr lang="zh-CN" altLang="zh-CN" sz="1200" kern="1200" dirty="0">
                <a:solidFill>
                  <a:schemeClr val="tx1"/>
                </a:solidFill>
                <a:effectLst/>
                <a:latin typeface="+mn-lt"/>
                <a:ea typeface="+mn-ea"/>
                <a:cs typeface="+mn-cs"/>
              </a:rPr>
              <a:t>的内存安全、多进程的库操作系统</a:t>
            </a:r>
            <a:r>
              <a:rPr lang="en-US" altLang="zh-CN" sz="1200" kern="1200" baseline="300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的最大优势是其易用性。使用</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，可以不用编写任何额外的</a:t>
            </a:r>
            <a:r>
              <a:rPr lang="en-US" altLang="zh-CN" sz="1200" kern="1200" dirty="0">
                <a:solidFill>
                  <a:schemeClr val="tx1"/>
                </a:solidFill>
                <a:effectLst/>
                <a:latin typeface="+mn-lt"/>
                <a:ea typeface="+mn-ea"/>
                <a:cs typeface="+mn-cs"/>
              </a:rPr>
              <a:t>SGX</a:t>
            </a:r>
            <a:r>
              <a:rPr lang="zh-CN" altLang="zh-CN" sz="1200" kern="1200" dirty="0">
                <a:solidFill>
                  <a:schemeClr val="tx1"/>
                </a:solidFill>
                <a:effectLst/>
                <a:latin typeface="+mn-lt"/>
                <a:ea typeface="+mn-ea"/>
                <a:cs typeface="+mn-cs"/>
              </a:rPr>
              <a:t>相关代码，仅需要使用一些</a:t>
            </a:r>
            <a:r>
              <a:rPr lang="en-US" altLang="zh-CN" sz="1200" kern="1200" dirty="0">
                <a:solidFill>
                  <a:schemeClr val="tx1"/>
                </a:solidFill>
                <a:effectLst/>
                <a:latin typeface="+mn-lt"/>
                <a:ea typeface="+mn-ea"/>
                <a:cs typeface="+mn-cs"/>
              </a:rPr>
              <a:t>shell</a:t>
            </a:r>
            <a:r>
              <a:rPr lang="zh-CN" altLang="zh-CN" sz="1200" kern="1200" dirty="0">
                <a:solidFill>
                  <a:schemeClr val="tx1"/>
                </a:solidFill>
                <a:effectLst/>
                <a:latin typeface="+mn-lt"/>
                <a:ea typeface="+mn-ea"/>
                <a:cs typeface="+mn-cs"/>
              </a:rPr>
              <a:t>命令就可以使程序在</a:t>
            </a:r>
            <a:r>
              <a:rPr lang="en-US" altLang="zh-CN" sz="1200" kern="1200" dirty="0">
                <a:solidFill>
                  <a:schemeClr val="tx1"/>
                </a:solidFill>
                <a:effectLst/>
                <a:latin typeface="+mn-lt"/>
                <a:ea typeface="+mn-ea"/>
                <a:cs typeface="+mn-cs"/>
              </a:rPr>
              <a:t>SGX</a:t>
            </a:r>
            <a:r>
              <a:rPr lang="zh-CN" altLang="zh-CN" sz="1200" kern="1200" dirty="0">
                <a:solidFill>
                  <a:schemeClr val="tx1"/>
                </a:solidFill>
                <a:effectLst/>
                <a:latin typeface="+mn-lt"/>
                <a:ea typeface="+mn-ea"/>
                <a:cs typeface="+mn-cs"/>
              </a:rPr>
              <a:t>保护下运行，也即是在</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中运行。此外，</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还支持运行多种不同编程语言的程序，包括</a:t>
            </a:r>
            <a:r>
              <a:rPr lang="en-US" altLang="zh-CN" sz="1200" kern="1200" dirty="0">
                <a:solidFill>
                  <a:schemeClr val="tx1"/>
                </a:solidFill>
                <a:effectLst/>
                <a:latin typeface="+mn-lt"/>
                <a:ea typeface="+mn-ea"/>
                <a:cs typeface="+mn-cs"/>
              </a:rPr>
              <a:t>C/C++</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Python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Go</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Java</a:t>
            </a:r>
            <a:r>
              <a:rPr lang="zh-CN" altLang="zh-CN" sz="1200" kern="1200" dirty="0">
                <a:solidFill>
                  <a:schemeClr val="tx1"/>
                </a:solidFill>
                <a:effectLst/>
                <a:latin typeface="+mn-lt"/>
                <a:ea typeface="+mn-ea"/>
                <a:cs typeface="+mn-cs"/>
              </a:rPr>
              <a:t>。</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11</a:t>
            </a:fld>
            <a:endParaRPr lang="zh-CN" altLang="en-US"/>
          </a:p>
        </p:txBody>
      </p:sp>
    </p:spTree>
    <p:extLst>
      <p:ext uri="{BB962C8B-B14F-4D97-AF65-F5344CB8AC3E}">
        <p14:creationId xmlns:p14="http://schemas.microsoft.com/office/powerpoint/2010/main" val="355997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a:solidFill>
                  <a:schemeClr val="tx1"/>
                </a:solidFill>
                <a:effectLst/>
                <a:latin typeface="+mn-lt"/>
                <a:ea typeface="+mn-ea"/>
                <a:cs typeface="+mn-cs"/>
              </a:rPr>
              <a:t>Youren</a:t>
            </a:r>
            <a:r>
              <a:rPr lang="en-US" altLang="zh-CN" sz="1200" kern="1200" dirty="0">
                <a:solidFill>
                  <a:schemeClr val="tx1"/>
                </a:solidFill>
                <a:effectLst/>
                <a:latin typeface="+mn-lt"/>
                <a:ea typeface="+mn-ea"/>
                <a:cs typeface="+mn-cs"/>
              </a:rPr>
              <a:t> Shen</a:t>
            </a:r>
            <a:r>
              <a:rPr lang="zh-CN" altLang="zh-CN" sz="1200" kern="1200" dirty="0">
                <a:solidFill>
                  <a:schemeClr val="tx1"/>
                </a:solidFill>
                <a:effectLst/>
                <a:latin typeface="+mn-lt"/>
                <a:ea typeface="+mn-ea"/>
                <a:cs typeface="+mn-cs"/>
              </a:rPr>
              <a:t>等提出的</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，是一个封装了</a:t>
            </a:r>
            <a:r>
              <a:rPr lang="en-US" altLang="zh-CN" sz="1200" kern="1200" dirty="0">
                <a:solidFill>
                  <a:schemeClr val="tx1"/>
                </a:solidFill>
                <a:effectLst/>
                <a:latin typeface="+mn-lt"/>
                <a:ea typeface="+mn-ea"/>
                <a:cs typeface="+mn-cs"/>
              </a:rPr>
              <a:t>Intel SGX</a:t>
            </a:r>
            <a:r>
              <a:rPr lang="zh-CN" altLang="zh-CN" sz="1200" kern="1200" dirty="0">
                <a:solidFill>
                  <a:schemeClr val="tx1"/>
                </a:solidFill>
                <a:effectLst/>
                <a:latin typeface="+mn-lt"/>
                <a:ea typeface="+mn-ea"/>
                <a:cs typeface="+mn-cs"/>
              </a:rPr>
              <a:t>的内存安全、多进程的库操作系统</a:t>
            </a:r>
            <a:r>
              <a:rPr lang="en-US" altLang="zh-CN" sz="1200" kern="1200" baseline="300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的最大优势是其易用性。使用</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，可以不用编写任何额外的</a:t>
            </a:r>
            <a:r>
              <a:rPr lang="en-US" altLang="zh-CN" sz="1200" kern="1200" dirty="0">
                <a:solidFill>
                  <a:schemeClr val="tx1"/>
                </a:solidFill>
                <a:effectLst/>
                <a:latin typeface="+mn-lt"/>
                <a:ea typeface="+mn-ea"/>
                <a:cs typeface="+mn-cs"/>
              </a:rPr>
              <a:t>SGX</a:t>
            </a:r>
            <a:r>
              <a:rPr lang="zh-CN" altLang="zh-CN" sz="1200" kern="1200" dirty="0">
                <a:solidFill>
                  <a:schemeClr val="tx1"/>
                </a:solidFill>
                <a:effectLst/>
                <a:latin typeface="+mn-lt"/>
                <a:ea typeface="+mn-ea"/>
                <a:cs typeface="+mn-cs"/>
              </a:rPr>
              <a:t>相关代码，仅需要使用一些</a:t>
            </a:r>
            <a:r>
              <a:rPr lang="en-US" altLang="zh-CN" sz="1200" kern="1200" dirty="0">
                <a:solidFill>
                  <a:schemeClr val="tx1"/>
                </a:solidFill>
                <a:effectLst/>
                <a:latin typeface="+mn-lt"/>
                <a:ea typeface="+mn-ea"/>
                <a:cs typeface="+mn-cs"/>
              </a:rPr>
              <a:t>shell</a:t>
            </a:r>
            <a:r>
              <a:rPr lang="zh-CN" altLang="zh-CN" sz="1200" kern="1200" dirty="0">
                <a:solidFill>
                  <a:schemeClr val="tx1"/>
                </a:solidFill>
                <a:effectLst/>
                <a:latin typeface="+mn-lt"/>
                <a:ea typeface="+mn-ea"/>
                <a:cs typeface="+mn-cs"/>
              </a:rPr>
              <a:t>命令就可以使程序在</a:t>
            </a:r>
            <a:r>
              <a:rPr lang="en-US" altLang="zh-CN" sz="1200" kern="1200" dirty="0">
                <a:solidFill>
                  <a:schemeClr val="tx1"/>
                </a:solidFill>
                <a:effectLst/>
                <a:latin typeface="+mn-lt"/>
                <a:ea typeface="+mn-ea"/>
                <a:cs typeface="+mn-cs"/>
              </a:rPr>
              <a:t>SGX</a:t>
            </a:r>
            <a:r>
              <a:rPr lang="zh-CN" altLang="zh-CN" sz="1200" kern="1200" dirty="0">
                <a:solidFill>
                  <a:schemeClr val="tx1"/>
                </a:solidFill>
                <a:effectLst/>
                <a:latin typeface="+mn-lt"/>
                <a:ea typeface="+mn-ea"/>
                <a:cs typeface="+mn-cs"/>
              </a:rPr>
              <a:t>保护下运行，也即是在</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中运行。此外，</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还支持运行多种不同编程语言的程序，包括</a:t>
            </a:r>
            <a:r>
              <a:rPr lang="en-US" altLang="zh-CN" sz="1200" kern="1200" dirty="0">
                <a:solidFill>
                  <a:schemeClr val="tx1"/>
                </a:solidFill>
                <a:effectLst/>
                <a:latin typeface="+mn-lt"/>
                <a:ea typeface="+mn-ea"/>
                <a:cs typeface="+mn-cs"/>
              </a:rPr>
              <a:t>C/C++</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Python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Go</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Java</a:t>
            </a:r>
            <a:r>
              <a:rPr lang="zh-CN" altLang="zh-CN" sz="1200" kern="1200" dirty="0">
                <a:solidFill>
                  <a:schemeClr val="tx1"/>
                </a:solidFill>
                <a:effectLst/>
                <a:latin typeface="+mn-lt"/>
                <a:ea typeface="+mn-ea"/>
                <a:cs typeface="+mn-cs"/>
              </a:rPr>
              <a:t>。</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12</a:t>
            </a:fld>
            <a:endParaRPr lang="zh-CN" altLang="en-US"/>
          </a:p>
        </p:txBody>
      </p:sp>
    </p:spTree>
    <p:extLst>
      <p:ext uri="{BB962C8B-B14F-4D97-AF65-F5344CB8AC3E}">
        <p14:creationId xmlns:p14="http://schemas.microsoft.com/office/powerpoint/2010/main" val="2917064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a:solidFill>
                  <a:schemeClr val="tx1"/>
                </a:solidFill>
                <a:effectLst/>
                <a:latin typeface="+mn-lt"/>
                <a:ea typeface="+mn-ea"/>
                <a:cs typeface="+mn-cs"/>
              </a:rPr>
              <a:t>Youren</a:t>
            </a:r>
            <a:r>
              <a:rPr lang="en-US" altLang="zh-CN" sz="1200" kern="1200" dirty="0">
                <a:solidFill>
                  <a:schemeClr val="tx1"/>
                </a:solidFill>
                <a:effectLst/>
                <a:latin typeface="+mn-lt"/>
                <a:ea typeface="+mn-ea"/>
                <a:cs typeface="+mn-cs"/>
              </a:rPr>
              <a:t> Shen</a:t>
            </a:r>
            <a:r>
              <a:rPr lang="zh-CN" altLang="zh-CN" sz="1200" kern="1200" dirty="0">
                <a:solidFill>
                  <a:schemeClr val="tx1"/>
                </a:solidFill>
                <a:effectLst/>
                <a:latin typeface="+mn-lt"/>
                <a:ea typeface="+mn-ea"/>
                <a:cs typeface="+mn-cs"/>
              </a:rPr>
              <a:t>等提出的</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，是一个封装了</a:t>
            </a:r>
            <a:r>
              <a:rPr lang="en-US" altLang="zh-CN" sz="1200" kern="1200" dirty="0">
                <a:solidFill>
                  <a:schemeClr val="tx1"/>
                </a:solidFill>
                <a:effectLst/>
                <a:latin typeface="+mn-lt"/>
                <a:ea typeface="+mn-ea"/>
                <a:cs typeface="+mn-cs"/>
              </a:rPr>
              <a:t>Intel SGX</a:t>
            </a:r>
            <a:r>
              <a:rPr lang="zh-CN" altLang="zh-CN" sz="1200" kern="1200" dirty="0">
                <a:solidFill>
                  <a:schemeClr val="tx1"/>
                </a:solidFill>
                <a:effectLst/>
                <a:latin typeface="+mn-lt"/>
                <a:ea typeface="+mn-ea"/>
                <a:cs typeface="+mn-cs"/>
              </a:rPr>
              <a:t>的内存安全、多进程的库操作系统</a:t>
            </a:r>
            <a:r>
              <a:rPr lang="en-US" altLang="zh-CN" sz="1200" kern="1200" baseline="300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的最大优势是其易用性。使用</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，可以不用编写任何额外的</a:t>
            </a:r>
            <a:r>
              <a:rPr lang="en-US" altLang="zh-CN" sz="1200" kern="1200" dirty="0">
                <a:solidFill>
                  <a:schemeClr val="tx1"/>
                </a:solidFill>
                <a:effectLst/>
                <a:latin typeface="+mn-lt"/>
                <a:ea typeface="+mn-ea"/>
                <a:cs typeface="+mn-cs"/>
              </a:rPr>
              <a:t>SGX</a:t>
            </a:r>
            <a:r>
              <a:rPr lang="zh-CN" altLang="zh-CN" sz="1200" kern="1200" dirty="0">
                <a:solidFill>
                  <a:schemeClr val="tx1"/>
                </a:solidFill>
                <a:effectLst/>
                <a:latin typeface="+mn-lt"/>
                <a:ea typeface="+mn-ea"/>
                <a:cs typeface="+mn-cs"/>
              </a:rPr>
              <a:t>相关代码，仅需要使用一些</a:t>
            </a:r>
            <a:r>
              <a:rPr lang="en-US" altLang="zh-CN" sz="1200" kern="1200" dirty="0">
                <a:solidFill>
                  <a:schemeClr val="tx1"/>
                </a:solidFill>
                <a:effectLst/>
                <a:latin typeface="+mn-lt"/>
                <a:ea typeface="+mn-ea"/>
                <a:cs typeface="+mn-cs"/>
              </a:rPr>
              <a:t>shell</a:t>
            </a:r>
            <a:r>
              <a:rPr lang="zh-CN" altLang="zh-CN" sz="1200" kern="1200" dirty="0">
                <a:solidFill>
                  <a:schemeClr val="tx1"/>
                </a:solidFill>
                <a:effectLst/>
                <a:latin typeface="+mn-lt"/>
                <a:ea typeface="+mn-ea"/>
                <a:cs typeface="+mn-cs"/>
              </a:rPr>
              <a:t>命令就可以使程序在</a:t>
            </a:r>
            <a:r>
              <a:rPr lang="en-US" altLang="zh-CN" sz="1200" kern="1200" dirty="0">
                <a:solidFill>
                  <a:schemeClr val="tx1"/>
                </a:solidFill>
                <a:effectLst/>
                <a:latin typeface="+mn-lt"/>
                <a:ea typeface="+mn-ea"/>
                <a:cs typeface="+mn-cs"/>
              </a:rPr>
              <a:t>SGX</a:t>
            </a:r>
            <a:r>
              <a:rPr lang="zh-CN" altLang="zh-CN" sz="1200" kern="1200" dirty="0">
                <a:solidFill>
                  <a:schemeClr val="tx1"/>
                </a:solidFill>
                <a:effectLst/>
                <a:latin typeface="+mn-lt"/>
                <a:ea typeface="+mn-ea"/>
                <a:cs typeface="+mn-cs"/>
              </a:rPr>
              <a:t>保护下运行，也即是在</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中运行。此外，</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还支持运行多种不同编程语言的程序，包括</a:t>
            </a:r>
            <a:r>
              <a:rPr lang="en-US" altLang="zh-CN" sz="1200" kern="1200" dirty="0">
                <a:solidFill>
                  <a:schemeClr val="tx1"/>
                </a:solidFill>
                <a:effectLst/>
                <a:latin typeface="+mn-lt"/>
                <a:ea typeface="+mn-ea"/>
                <a:cs typeface="+mn-cs"/>
              </a:rPr>
              <a:t>C/C++</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Python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Go</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Java</a:t>
            </a:r>
            <a:r>
              <a:rPr lang="zh-CN" altLang="zh-CN" sz="1200" kern="1200" dirty="0">
                <a:solidFill>
                  <a:schemeClr val="tx1"/>
                </a:solidFill>
                <a:effectLst/>
                <a:latin typeface="+mn-lt"/>
                <a:ea typeface="+mn-ea"/>
                <a:cs typeface="+mn-cs"/>
              </a:rPr>
              <a:t>。</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13</a:t>
            </a:fld>
            <a:endParaRPr lang="zh-CN" altLang="en-US"/>
          </a:p>
        </p:txBody>
      </p:sp>
    </p:spTree>
    <p:extLst>
      <p:ext uri="{BB962C8B-B14F-4D97-AF65-F5344CB8AC3E}">
        <p14:creationId xmlns:p14="http://schemas.microsoft.com/office/powerpoint/2010/main" val="3101748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作者请关注公众号壹课，请尊重原作者。</a:t>
            </a:r>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14</a:t>
            </a:fld>
            <a:endParaRPr lang="zh-CN" altLang="en-US"/>
          </a:p>
        </p:txBody>
      </p:sp>
    </p:spTree>
    <p:extLst>
      <p:ext uri="{BB962C8B-B14F-4D97-AF65-F5344CB8AC3E}">
        <p14:creationId xmlns:p14="http://schemas.microsoft.com/office/powerpoint/2010/main" val="1944721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a:solidFill>
                  <a:schemeClr val="tx1"/>
                </a:solidFill>
                <a:effectLst/>
                <a:latin typeface="+mn-lt"/>
                <a:ea typeface="+mn-ea"/>
                <a:cs typeface="+mn-cs"/>
              </a:rPr>
              <a:t>Youren</a:t>
            </a:r>
            <a:r>
              <a:rPr lang="en-US" altLang="zh-CN" sz="1200" kern="1200" dirty="0">
                <a:solidFill>
                  <a:schemeClr val="tx1"/>
                </a:solidFill>
                <a:effectLst/>
                <a:latin typeface="+mn-lt"/>
                <a:ea typeface="+mn-ea"/>
                <a:cs typeface="+mn-cs"/>
              </a:rPr>
              <a:t> Shen</a:t>
            </a:r>
            <a:r>
              <a:rPr lang="zh-CN" altLang="zh-CN" sz="1200" kern="1200" dirty="0">
                <a:solidFill>
                  <a:schemeClr val="tx1"/>
                </a:solidFill>
                <a:effectLst/>
                <a:latin typeface="+mn-lt"/>
                <a:ea typeface="+mn-ea"/>
                <a:cs typeface="+mn-cs"/>
              </a:rPr>
              <a:t>等提出的</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，是一个封装了</a:t>
            </a:r>
            <a:r>
              <a:rPr lang="en-US" altLang="zh-CN" sz="1200" kern="1200" dirty="0">
                <a:solidFill>
                  <a:schemeClr val="tx1"/>
                </a:solidFill>
                <a:effectLst/>
                <a:latin typeface="+mn-lt"/>
                <a:ea typeface="+mn-ea"/>
                <a:cs typeface="+mn-cs"/>
              </a:rPr>
              <a:t>Intel SGX</a:t>
            </a:r>
            <a:r>
              <a:rPr lang="zh-CN" altLang="zh-CN" sz="1200" kern="1200" dirty="0">
                <a:solidFill>
                  <a:schemeClr val="tx1"/>
                </a:solidFill>
                <a:effectLst/>
                <a:latin typeface="+mn-lt"/>
                <a:ea typeface="+mn-ea"/>
                <a:cs typeface="+mn-cs"/>
              </a:rPr>
              <a:t>的内存安全、多进程的库操作系统</a:t>
            </a:r>
            <a:r>
              <a:rPr lang="en-US" altLang="zh-CN" sz="1200" kern="1200" baseline="300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的最大优势是其易用性。使用</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，可以不用编写任何额外的</a:t>
            </a:r>
            <a:r>
              <a:rPr lang="en-US" altLang="zh-CN" sz="1200" kern="1200" dirty="0">
                <a:solidFill>
                  <a:schemeClr val="tx1"/>
                </a:solidFill>
                <a:effectLst/>
                <a:latin typeface="+mn-lt"/>
                <a:ea typeface="+mn-ea"/>
                <a:cs typeface="+mn-cs"/>
              </a:rPr>
              <a:t>SGX</a:t>
            </a:r>
            <a:r>
              <a:rPr lang="zh-CN" altLang="zh-CN" sz="1200" kern="1200" dirty="0">
                <a:solidFill>
                  <a:schemeClr val="tx1"/>
                </a:solidFill>
                <a:effectLst/>
                <a:latin typeface="+mn-lt"/>
                <a:ea typeface="+mn-ea"/>
                <a:cs typeface="+mn-cs"/>
              </a:rPr>
              <a:t>相关代码，仅需要使用一些</a:t>
            </a:r>
            <a:r>
              <a:rPr lang="en-US" altLang="zh-CN" sz="1200" kern="1200" dirty="0">
                <a:solidFill>
                  <a:schemeClr val="tx1"/>
                </a:solidFill>
                <a:effectLst/>
                <a:latin typeface="+mn-lt"/>
                <a:ea typeface="+mn-ea"/>
                <a:cs typeface="+mn-cs"/>
              </a:rPr>
              <a:t>shell</a:t>
            </a:r>
            <a:r>
              <a:rPr lang="zh-CN" altLang="zh-CN" sz="1200" kern="1200" dirty="0">
                <a:solidFill>
                  <a:schemeClr val="tx1"/>
                </a:solidFill>
                <a:effectLst/>
                <a:latin typeface="+mn-lt"/>
                <a:ea typeface="+mn-ea"/>
                <a:cs typeface="+mn-cs"/>
              </a:rPr>
              <a:t>命令就可以使程序在</a:t>
            </a:r>
            <a:r>
              <a:rPr lang="en-US" altLang="zh-CN" sz="1200" kern="1200" dirty="0">
                <a:solidFill>
                  <a:schemeClr val="tx1"/>
                </a:solidFill>
                <a:effectLst/>
                <a:latin typeface="+mn-lt"/>
                <a:ea typeface="+mn-ea"/>
                <a:cs typeface="+mn-cs"/>
              </a:rPr>
              <a:t>SGX</a:t>
            </a:r>
            <a:r>
              <a:rPr lang="zh-CN" altLang="zh-CN" sz="1200" kern="1200" dirty="0">
                <a:solidFill>
                  <a:schemeClr val="tx1"/>
                </a:solidFill>
                <a:effectLst/>
                <a:latin typeface="+mn-lt"/>
                <a:ea typeface="+mn-ea"/>
                <a:cs typeface="+mn-cs"/>
              </a:rPr>
              <a:t>保护下运行，也即是在</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中运行。此外，</a:t>
            </a:r>
            <a:r>
              <a:rPr lang="en-US" altLang="zh-CN" sz="1200" kern="1200" dirty="0" err="1">
                <a:solidFill>
                  <a:schemeClr val="tx1"/>
                </a:solidFill>
                <a:effectLst/>
                <a:latin typeface="+mn-lt"/>
                <a:ea typeface="+mn-ea"/>
                <a:cs typeface="+mn-cs"/>
              </a:rPr>
              <a:t>Occlum</a:t>
            </a:r>
            <a:r>
              <a:rPr lang="zh-CN" altLang="zh-CN" sz="1200" kern="1200" dirty="0">
                <a:solidFill>
                  <a:schemeClr val="tx1"/>
                </a:solidFill>
                <a:effectLst/>
                <a:latin typeface="+mn-lt"/>
                <a:ea typeface="+mn-ea"/>
                <a:cs typeface="+mn-cs"/>
              </a:rPr>
              <a:t>还支持运行多种不同编程语言的程序，包括</a:t>
            </a:r>
            <a:r>
              <a:rPr lang="en-US" altLang="zh-CN" sz="1200" kern="1200" dirty="0">
                <a:solidFill>
                  <a:schemeClr val="tx1"/>
                </a:solidFill>
                <a:effectLst/>
                <a:latin typeface="+mn-lt"/>
                <a:ea typeface="+mn-ea"/>
                <a:cs typeface="+mn-cs"/>
              </a:rPr>
              <a:t>C/C++</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Python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Go</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Java</a:t>
            </a:r>
            <a:r>
              <a:rPr lang="zh-CN" altLang="zh-CN" sz="1200" kern="1200" dirty="0">
                <a:solidFill>
                  <a:schemeClr val="tx1"/>
                </a:solidFill>
                <a:effectLst/>
                <a:latin typeface="+mn-lt"/>
                <a:ea typeface="+mn-ea"/>
                <a:cs typeface="+mn-cs"/>
              </a:rPr>
              <a:t>。</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15</a:t>
            </a:fld>
            <a:endParaRPr lang="zh-CN" altLang="en-US"/>
          </a:p>
        </p:txBody>
      </p:sp>
    </p:spTree>
    <p:extLst>
      <p:ext uri="{BB962C8B-B14F-4D97-AF65-F5344CB8AC3E}">
        <p14:creationId xmlns:p14="http://schemas.microsoft.com/office/powerpoint/2010/main" val="1958106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生成一对密钥</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，将其中公钥</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发送给密钥管理器；</a:t>
            </a: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16</a:t>
            </a:fld>
            <a:endParaRPr lang="zh-CN" altLang="en-US"/>
          </a:p>
        </p:txBody>
      </p:sp>
    </p:spTree>
    <p:extLst>
      <p:ext uri="{BB962C8B-B14F-4D97-AF65-F5344CB8AC3E}">
        <p14:creationId xmlns:p14="http://schemas.microsoft.com/office/powerpoint/2010/main" val="617129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密钥管理器收到用户端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发来的包含公钥</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的请求后，生成一对新密钥</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和一个新密钥</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，密钥管理器保存</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及</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的对应关系。然后将新生成的密钥</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加密，</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pub</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加密，并对加密后的密文用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a:t>
            </a:r>
            <a:r>
              <a:rPr lang="en-US" altLang="zh-CN" sz="1200" kern="1200" baseline="-25000" dirty="0" err="1">
                <a:solidFill>
                  <a:schemeClr val="tx1"/>
                </a:solidFill>
                <a:effectLst/>
                <a:latin typeface="+mn-lt"/>
                <a:ea typeface="+mn-ea"/>
                <a:cs typeface="+mn-cs"/>
              </a:rPr>
              <a:t>pri</a:t>
            </a:r>
            <a:r>
              <a:rPr lang="zh-CN" altLang="zh-CN" sz="1200" kern="1200" dirty="0">
                <a:solidFill>
                  <a:schemeClr val="tx1"/>
                </a:solidFill>
                <a:effectLst/>
                <a:latin typeface="+mn-lt"/>
                <a:ea typeface="+mn-ea"/>
                <a:cs typeface="+mn-cs"/>
              </a:rPr>
              <a:t>进行加签，返回给用户端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先用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a:t>
            </a:r>
            <a:r>
              <a:rPr lang="en-US" altLang="zh-CN" sz="1200" kern="1200" baseline="-25000" dirty="0" err="1">
                <a:solidFill>
                  <a:schemeClr val="tx1"/>
                </a:solidFill>
                <a:effectLst/>
                <a:latin typeface="+mn-lt"/>
                <a:ea typeface="+mn-ea"/>
                <a:cs typeface="+mn-cs"/>
              </a:rPr>
              <a:t>pri</a:t>
            </a:r>
            <a:r>
              <a:rPr lang="zh-CN" altLang="zh-CN" sz="1200" kern="1200" dirty="0">
                <a:solidFill>
                  <a:schemeClr val="tx1"/>
                </a:solidFill>
                <a:effectLst/>
                <a:latin typeface="+mn-lt"/>
                <a:ea typeface="+mn-ea"/>
                <a:cs typeface="+mn-cs"/>
              </a:rPr>
              <a:t>对密文解密得到</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，再用</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对密文解密得到</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pub</a:t>
            </a:r>
            <a:r>
              <a:rPr lang="zh-CN" altLang="zh-CN" sz="1200" kern="1200" dirty="0">
                <a:solidFill>
                  <a:schemeClr val="tx1"/>
                </a:solidFill>
                <a:effectLst/>
                <a:latin typeface="+mn-lt"/>
                <a:ea typeface="+mn-ea"/>
                <a:cs typeface="+mn-cs"/>
              </a:rPr>
              <a:t>，而后用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pub</a:t>
            </a:r>
            <a:r>
              <a:rPr lang="zh-CN" altLang="zh-CN" sz="1200" kern="1200" dirty="0">
                <a:solidFill>
                  <a:schemeClr val="tx1"/>
                </a:solidFill>
                <a:effectLst/>
                <a:latin typeface="+mn-lt"/>
                <a:ea typeface="+mn-ea"/>
                <a:cs typeface="+mn-cs"/>
              </a:rPr>
              <a:t>对密文进行验签，验签成功说明得到的</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pub</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可信。需注意</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pub</a:t>
            </a:r>
            <a:r>
              <a:rPr lang="zh-CN" altLang="zh-CN" sz="1200" kern="1200" dirty="0">
                <a:solidFill>
                  <a:schemeClr val="tx1"/>
                </a:solidFill>
                <a:effectLst/>
                <a:latin typeface="+mn-lt"/>
                <a:ea typeface="+mn-ea"/>
                <a:cs typeface="+mn-cs"/>
              </a:rPr>
              <a:t>虽然是公钥，但用户端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不能随意公开</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pub</a:t>
            </a:r>
            <a:r>
              <a:rPr lang="zh-CN" altLang="zh-CN" sz="1200" kern="1200" dirty="0">
                <a:solidFill>
                  <a:schemeClr val="tx1"/>
                </a:solidFill>
                <a:effectLst/>
                <a:latin typeface="+mn-lt"/>
                <a:ea typeface="+mn-ea"/>
                <a:cs typeface="+mn-cs"/>
              </a:rPr>
              <a:t>。具体原因见（三）安全性分析。</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17</a:t>
            </a:fld>
            <a:endParaRPr lang="zh-CN" altLang="en-US"/>
          </a:p>
        </p:txBody>
      </p:sp>
    </p:spTree>
    <p:extLst>
      <p:ext uri="{BB962C8B-B14F-4D97-AF65-F5344CB8AC3E}">
        <p14:creationId xmlns:p14="http://schemas.microsoft.com/office/powerpoint/2010/main" val="2826330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18</a:t>
            </a:fld>
            <a:endParaRPr lang="zh-CN" altLang="en-US"/>
          </a:p>
        </p:txBody>
      </p:sp>
    </p:spTree>
    <p:extLst>
      <p:ext uri="{BB962C8B-B14F-4D97-AF65-F5344CB8AC3E}">
        <p14:creationId xmlns:p14="http://schemas.microsoft.com/office/powerpoint/2010/main" val="2881196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创建一个任务，该任务名称为</a:t>
            </a:r>
            <a:r>
              <a:rPr lang="en-US" altLang="zh-CN" sz="1200" kern="1200" dirty="0" err="1">
                <a:solidFill>
                  <a:schemeClr val="tx1"/>
                </a:solidFill>
                <a:effectLst/>
                <a:latin typeface="+mn-lt"/>
                <a:ea typeface="+mn-ea"/>
                <a:cs typeface="+mn-cs"/>
              </a:rPr>
              <a:t>task_name</a:t>
            </a:r>
            <a:r>
              <a:rPr lang="zh-CN" altLang="zh-CN" sz="1200" kern="1200" dirty="0">
                <a:solidFill>
                  <a:schemeClr val="tx1"/>
                </a:solidFill>
                <a:effectLst/>
                <a:latin typeface="+mn-lt"/>
                <a:ea typeface="+mn-ea"/>
                <a:cs typeface="+mn-cs"/>
              </a:rPr>
              <a:t>，任务创建时间为</a:t>
            </a:r>
            <a:r>
              <a:rPr lang="en-US" altLang="zh-CN" sz="1200" kern="1200" dirty="0" err="1">
                <a:solidFill>
                  <a:schemeClr val="tx1"/>
                </a:solidFill>
                <a:effectLst/>
                <a:latin typeface="+mn-lt"/>
                <a:ea typeface="+mn-ea"/>
                <a:cs typeface="+mn-cs"/>
              </a:rPr>
              <a:t>create_time</a:t>
            </a:r>
            <a:r>
              <a:rPr lang="zh-CN" altLang="zh-CN" sz="1200" kern="1200" dirty="0">
                <a:solidFill>
                  <a:schemeClr val="tx1"/>
                </a:solidFill>
                <a:effectLst/>
                <a:latin typeface="+mn-lt"/>
                <a:ea typeface="+mn-ea"/>
                <a:cs typeface="+mn-cs"/>
              </a:rPr>
              <a:t>，要执行的代码文件为</a:t>
            </a:r>
            <a:r>
              <a:rPr lang="en-US" altLang="zh-CN" sz="1200" kern="1200" dirty="0">
                <a:solidFill>
                  <a:schemeClr val="tx1"/>
                </a:solidFill>
                <a:effectLst/>
                <a:latin typeface="+mn-lt"/>
                <a:ea typeface="+mn-ea"/>
                <a:cs typeface="+mn-cs"/>
              </a:rPr>
              <a:t>File</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File</a:t>
            </a:r>
            <a:r>
              <a:rPr lang="zh-CN" altLang="zh-CN" sz="1200" kern="1200" dirty="0">
                <a:solidFill>
                  <a:schemeClr val="tx1"/>
                </a:solidFill>
                <a:effectLst/>
                <a:latin typeface="+mn-lt"/>
                <a:ea typeface="+mn-ea"/>
                <a:cs typeface="+mn-cs"/>
              </a:rPr>
              <a:t>在用户端的路径为</a:t>
            </a:r>
            <a:r>
              <a:rPr lang="en-US" altLang="zh-CN" sz="1200" kern="1200" dirty="0" err="1">
                <a:solidFill>
                  <a:schemeClr val="tx1"/>
                </a:solidFill>
                <a:effectLst/>
                <a:latin typeface="+mn-lt"/>
                <a:ea typeface="+mn-ea"/>
                <a:cs typeface="+mn-cs"/>
              </a:rPr>
              <a:t>task_file_path</a:t>
            </a:r>
            <a:r>
              <a:rPr lang="zh-CN" altLang="zh-CN" sz="1200" kern="1200" dirty="0">
                <a:solidFill>
                  <a:schemeClr val="tx1"/>
                </a:solidFill>
                <a:effectLst/>
                <a:latin typeface="+mn-lt"/>
                <a:ea typeface="+mn-ea"/>
                <a:cs typeface="+mn-cs"/>
              </a:rPr>
              <a:t>。对</a:t>
            </a:r>
            <a:r>
              <a:rPr lang="en-US" altLang="zh-CN" sz="1200" kern="1200" dirty="0" err="1">
                <a:solidFill>
                  <a:schemeClr val="tx1"/>
                </a:solidFill>
                <a:effectLst/>
                <a:latin typeface="+mn-lt"/>
                <a:ea typeface="+mn-ea"/>
                <a:cs typeface="+mn-cs"/>
              </a:rPr>
              <a:t>task_name</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create_time</a:t>
            </a:r>
            <a:r>
              <a:rPr lang="zh-CN" altLang="zh-CN"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task_file_path</a:t>
            </a:r>
            <a:r>
              <a:rPr lang="zh-CN" altLang="zh-CN" sz="1200" kern="1200" dirty="0">
                <a:solidFill>
                  <a:schemeClr val="tx1"/>
                </a:solidFill>
                <a:effectLst/>
                <a:latin typeface="+mn-lt"/>
                <a:ea typeface="+mn-ea"/>
                <a:cs typeface="+mn-cs"/>
              </a:rPr>
              <a:t>拼接而成的字符串生成信息摘要</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pub</a:t>
            </a:r>
            <a:r>
              <a:rPr lang="zh-CN" altLang="zh-CN" sz="1200" kern="1200" dirty="0">
                <a:solidFill>
                  <a:schemeClr val="tx1"/>
                </a:solidFill>
                <a:effectLst/>
                <a:latin typeface="+mn-lt"/>
                <a:ea typeface="+mn-ea"/>
                <a:cs typeface="+mn-cs"/>
              </a:rPr>
              <a:t>对</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进行加密，用</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对代码文件和数据文件</a:t>
            </a:r>
            <a:r>
              <a:rPr lang="en-US" altLang="zh-CN" sz="1200" kern="1200" dirty="0">
                <a:solidFill>
                  <a:schemeClr val="tx1"/>
                </a:solidFill>
                <a:effectLst/>
                <a:latin typeface="+mn-lt"/>
                <a:ea typeface="+mn-ea"/>
                <a:cs typeface="+mn-cs"/>
              </a:rPr>
              <a:t>File</a:t>
            </a:r>
            <a:r>
              <a:rPr lang="zh-CN" altLang="zh-CN" sz="1200" kern="1200" dirty="0">
                <a:solidFill>
                  <a:schemeClr val="tx1"/>
                </a:solidFill>
                <a:effectLst/>
                <a:latin typeface="+mn-lt"/>
                <a:ea typeface="+mn-ea"/>
                <a:cs typeface="+mn-cs"/>
              </a:rPr>
              <a:t>进行加密，然后将自有的公钥</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pub</a:t>
            </a:r>
            <a:r>
              <a:rPr lang="zh-CN" altLang="zh-CN" sz="1200" kern="1200" dirty="0">
                <a:solidFill>
                  <a:schemeClr val="tx1"/>
                </a:solidFill>
                <a:effectLst/>
                <a:latin typeface="+mn-lt"/>
                <a:ea typeface="+mn-ea"/>
                <a:cs typeface="+mn-cs"/>
              </a:rPr>
              <a:t>加密的</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KA</a:t>
            </a:r>
            <a:r>
              <a:rPr lang="en-US" altLang="zh-CN" sz="1200" kern="1200" baseline="-25000" dirty="0" err="1">
                <a:solidFill>
                  <a:schemeClr val="tx1"/>
                </a:solidFill>
                <a:effectLst/>
                <a:latin typeface="+mn-lt"/>
                <a:ea typeface="+mn-ea"/>
                <a:cs typeface="+mn-cs"/>
              </a:rPr>
              <a:t>encrypted</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加密后的文件</a:t>
            </a:r>
            <a:r>
              <a:rPr lang="en-US" altLang="zh-CN" sz="1200" kern="1200" dirty="0" err="1">
                <a:solidFill>
                  <a:schemeClr val="tx1"/>
                </a:solidFill>
                <a:effectLst/>
                <a:latin typeface="+mn-lt"/>
                <a:ea typeface="+mn-ea"/>
                <a:cs typeface="+mn-cs"/>
              </a:rPr>
              <a:t>File</a:t>
            </a:r>
            <a:r>
              <a:rPr lang="en-US" altLang="zh-CN" sz="1200" kern="1200" baseline="-25000" dirty="0" err="1">
                <a:solidFill>
                  <a:schemeClr val="tx1"/>
                </a:solidFill>
                <a:effectLst/>
                <a:latin typeface="+mn-lt"/>
                <a:ea typeface="+mn-ea"/>
                <a:cs typeface="+mn-cs"/>
              </a:rPr>
              <a:t>encrypted</a:t>
            </a:r>
            <a:r>
              <a:rPr lang="zh-CN" altLang="zh-CN" sz="1200" kern="1200" dirty="0">
                <a:solidFill>
                  <a:schemeClr val="tx1"/>
                </a:solidFill>
                <a:effectLst/>
                <a:latin typeface="+mn-lt"/>
                <a:ea typeface="+mn-ea"/>
                <a:cs typeface="+mn-cs"/>
              </a:rPr>
              <a:t>，以及</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a:t>
            </a:r>
            <a:r>
              <a:rPr lang="en-US" altLang="zh-CN" sz="1200" kern="1200" baseline="-25000" dirty="0" err="1">
                <a:solidFill>
                  <a:schemeClr val="tx1"/>
                </a:solidFill>
                <a:effectLst/>
                <a:latin typeface="+mn-lt"/>
                <a:ea typeface="+mn-ea"/>
                <a:cs typeface="+mn-cs"/>
              </a:rPr>
              <a:t>pri</a:t>
            </a:r>
            <a:r>
              <a:rPr lang="zh-CN" altLang="zh-CN" sz="1200" kern="1200" dirty="0">
                <a:solidFill>
                  <a:schemeClr val="tx1"/>
                </a:solidFill>
                <a:effectLst/>
                <a:latin typeface="+mn-lt"/>
                <a:ea typeface="+mn-ea"/>
                <a:cs typeface="+mn-cs"/>
              </a:rPr>
              <a:t>对各加密内容的签名，一起发送给文件接收器；</a:t>
            </a: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19</a:t>
            </a:fld>
            <a:endParaRPr lang="zh-CN" altLang="en-US"/>
          </a:p>
        </p:txBody>
      </p:sp>
    </p:spTree>
    <p:extLst>
      <p:ext uri="{BB962C8B-B14F-4D97-AF65-F5344CB8AC3E}">
        <p14:creationId xmlns:p14="http://schemas.microsoft.com/office/powerpoint/2010/main" val="2075226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a:t>
            </a:fld>
            <a:endParaRPr lang="zh-CN" altLang="en-US"/>
          </a:p>
        </p:txBody>
      </p:sp>
    </p:spTree>
    <p:extLst>
      <p:ext uri="{BB962C8B-B14F-4D97-AF65-F5344CB8AC3E}">
        <p14:creationId xmlns:p14="http://schemas.microsoft.com/office/powerpoint/2010/main" val="5802340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文件接收器先用收到的</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对各加密内容验签。</a:t>
            </a:r>
          </a:p>
          <a:p>
            <a:r>
              <a:rPr lang="zh-CN" altLang="zh-CN" sz="1200" kern="1200" dirty="0">
                <a:solidFill>
                  <a:schemeClr val="tx1"/>
                </a:solidFill>
                <a:effectLst/>
                <a:latin typeface="+mn-lt"/>
                <a:ea typeface="+mn-ea"/>
                <a:cs typeface="+mn-cs"/>
              </a:rPr>
              <a:t>验签成功后，文件接收器用收到的</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从密钥管理器中获取对应的</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。文件接收器用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a:t>
            </a:r>
            <a:r>
              <a:rPr lang="en-US" altLang="zh-CN" sz="1200" kern="1200" baseline="-25000" dirty="0" err="1">
                <a:solidFill>
                  <a:schemeClr val="tx1"/>
                </a:solidFill>
                <a:effectLst/>
                <a:latin typeface="+mn-lt"/>
                <a:ea typeface="+mn-ea"/>
                <a:cs typeface="+mn-cs"/>
              </a:rPr>
              <a:t>pri</a:t>
            </a:r>
            <a:r>
              <a:rPr lang="zh-CN" altLang="zh-CN" sz="1200" kern="1200" dirty="0">
                <a:solidFill>
                  <a:schemeClr val="tx1"/>
                </a:solidFill>
                <a:effectLst/>
                <a:latin typeface="+mn-lt"/>
                <a:ea typeface="+mn-ea"/>
                <a:cs typeface="+mn-cs"/>
              </a:rPr>
              <a:t>解密</a:t>
            </a:r>
            <a:r>
              <a:rPr lang="en-US" altLang="zh-CN" sz="1200" kern="1200" dirty="0" err="1">
                <a:solidFill>
                  <a:schemeClr val="tx1"/>
                </a:solidFill>
                <a:effectLst/>
                <a:latin typeface="+mn-lt"/>
                <a:ea typeface="+mn-ea"/>
                <a:cs typeface="+mn-cs"/>
              </a:rPr>
              <a:t>KA</a:t>
            </a:r>
            <a:r>
              <a:rPr lang="en-US" altLang="zh-CN" sz="1200" kern="1200" baseline="-25000" dirty="0" err="1">
                <a:solidFill>
                  <a:schemeClr val="tx1"/>
                </a:solidFill>
                <a:effectLst/>
                <a:latin typeface="+mn-lt"/>
                <a:ea typeface="+mn-ea"/>
                <a:cs typeface="+mn-cs"/>
              </a:rPr>
              <a:t>encrypted</a:t>
            </a:r>
            <a:r>
              <a:rPr lang="zh-CN" altLang="zh-CN" sz="1200" kern="1200" dirty="0">
                <a:solidFill>
                  <a:schemeClr val="tx1"/>
                </a:solidFill>
                <a:effectLst/>
                <a:latin typeface="+mn-lt"/>
                <a:ea typeface="+mn-ea"/>
                <a:cs typeface="+mn-cs"/>
              </a:rPr>
              <a:t>，若解密后得到的</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与从密钥管理器获得的</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相同，那么说明本次从用户端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接收的信息确实由用户端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发出。</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20</a:t>
            </a:fld>
            <a:endParaRPr lang="zh-CN" altLang="en-US"/>
          </a:p>
        </p:txBody>
      </p:sp>
    </p:spTree>
    <p:extLst>
      <p:ext uri="{BB962C8B-B14F-4D97-AF65-F5344CB8AC3E}">
        <p14:creationId xmlns:p14="http://schemas.microsoft.com/office/powerpoint/2010/main" val="2828318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文件接收器用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a:t>
            </a:r>
            <a:r>
              <a:rPr lang="en-US" altLang="zh-CN" sz="1200" kern="1200" baseline="-25000" dirty="0" err="1">
                <a:solidFill>
                  <a:schemeClr val="tx1"/>
                </a:solidFill>
                <a:effectLst/>
                <a:latin typeface="+mn-lt"/>
                <a:ea typeface="+mn-ea"/>
                <a:cs typeface="+mn-cs"/>
              </a:rPr>
              <a:t>pri</a:t>
            </a:r>
            <a:r>
              <a:rPr lang="zh-CN" altLang="zh-CN" sz="1200" kern="1200" dirty="0">
                <a:solidFill>
                  <a:schemeClr val="tx1"/>
                </a:solidFill>
                <a:effectLst/>
                <a:latin typeface="+mn-lt"/>
                <a:ea typeface="+mn-ea"/>
                <a:cs typeface="+mn-cs"/>
              </a:rPr>
              <a:t>解密</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得到</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解密</a:t>
            </a:r>
            <a:r>
              <a:rPr lang="en-US" altLang="zh-CN" sz="1200" kern="1200" dirty="0" err="1">
                <a:solidFill>
                  <a:schemeClr val="tx1"/>
                </a:solidFill>
                <a:effectLst/>
                <a:latin typeface="+mn-lt"/>
                <a:ea typeface="+mn-ea"/>
                <a:cs typeface="+mn-cs"/>
              </a:rPr>
              <a:t>File</a:t>
            </a:r>
            <a:r>
              <a:rPr lang="en-US" altLang="zh-CN" sz="1200" kern="1200" baseline="-25000" dirty="0" err="1">
                <a:solidFill>
                  <a:schemeClr val="tx1"/>
                </a:solidFill>
                <a:effectLst/>
                <a:latin typeface="+mn-lt"/>
                <a:ea typeface="+mn-ea"/>
                <a:cs typeface="+mn-cs"/>
              </a:rPr>
              <a:t>encrypted</a:t>
            </a:r>
            <a:r>
              <a:rPr lang="zh-CN" altLang="zh-CN" sz="1200" kern="1200" dirty="0">
                <a:solidFill>
                  <a:schemeClr val="tx1"/>
                </a:solidFill>
                <a:effectLst/>
                <a:latin typeface="+mn-lt"/>
                <a:ea typeface="+mn-ea"/>
                <a:cs typeface="+mn-cs"/>
              </a:rPr>
              <a:t>进行解密得到</a:t>
            </a:r>
            <a:r>
              <a:rPr lang="en-US" altLang="zh-CN" sz="1200" kern="1200" dirty="0">
                <a:solidFill>
                  <a:schemeClr val="tx1"/>
                </a:solidFill>
                <a:effectLst/>
                <a:latin typeface="+mn-lt"/>
                <a:ea typeface="+mn-ea"/>
                <a:cs typeface="+mn-cs"/>
              </a:rPr>
              <a:t>File</a:t>
            </a:r>
            <a:r>
              <a:rPr lang="zh-CN" altLang="zh-CN" sz="1200" kern="1200" dirty="0">
                <a:solidFill>
                  <a:schemeClr val="tx1"/>
                </a:solidFill>
                <a:effectLst/>
                <a:latin typeface="+mn-lt"/>
                <a:ea typeface="+mn-ea"/>
                <a:cs typeface="+mn-cs"/>
              </a:rPr>
              <a:t>。并且文件接收器向用户端返回信息，表示成功接收该次任务。</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21</a:t>
            </a:fld>
            <a:endParaRPr lang="zh-CN" altLang="en-US"/>
          </a:p>
        </p:txBody>
      </p:sp>
    </p:spTree>
    <p:extLst>
      <p:ext uri="{BB962C8B-B14F-4D97-AF65-F5344CB8AC3E}">
        <p14:creationId xmlns:p14="http://schemas.microsoft.com/office/powerpoint/2010/main" val="1180229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22</a:t>
            </a:fld>
            <a:endParaRPr lang="zh-CN" altLang="en-US"/>
          </a:p>
        </p:txBody>
      </p:sp>
    </p:spTree>
    <p:extLst>
      <p:ext uri="{BB962C8B-B14F-4D97-AF65-F5344CB8AC3E}">
        <p14:creationId xmlns:p14="http://schemas.microsoft.com/office/powerpoint/2010/main" val="2407787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文件接收器将</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File</a:t>
            </a:r>
            <a:r>
              <a:rPr lang="zh-CN" altLang="zh-CN" sz="1200" kern="1200" dirty="0">
                <a:solidFill>
                  <a:schemeClr val="tx1"/>
                </a:solidFill>
                <a:effectLst/>
                <a:latin typeface="+mn-lt"/>
                <a:ea typeface="+mn-ea"/>
                <a:cs typeface="+mn-cs"/>
              </a:rPr>
              <a:t>传递到代码运行器。</a:t>
            </a:r>
          </a:p>
          <a:p>
            <a:r>
              <a:rPr lang="zh-CN" altLang="zh-CN" sz="1200" kern="1200" dirty="0">
                <a:solidFill>
                  <a:schemeClr val="tx1"/>
                </a:solidFill>
                <a:effectLst/>
                <a:latin typeface="+mn-lt"/>
                <a:ea typeface="+mn-ea"/>
                <a:cs typeface="+mn-cs"/>
              </a:rPr>
              <a:t>代码运行器运行</a:t>
            </a:r>
            <a:r>
              <a:rPr lang="en-US" altLang="zh-CN" sz="1200" kern="1200" dirty="0">
                <a:solidFill>
                  <a:schemeClr val="tx1"/>
                </a:solidFill>
                <a:effectLst/>
                <a:latin typeface="+mn-lt"/>
                <a:ea typeface="+mn-ea"/>
                <a:cs typeface="+mn-cs"/>
              </a:rPr>
              <a:t>File</a:t>
            </a:r>
            <a:r>
              <a:rPr lang="zh-CN" altLang="zh-CN" sz="1200" kern="1200" dirty="0">
                <a:solidFill>
                  <a:schemeClr val="tx1"/>
                </a:solidFill>
                <a:effectLst/>
                <a:latin typeface="+mn-lt"/>
                <a:ea typeface="+mn-ea"/>
                <a:cs typeface="+mn-cs"/>
              </a:rPr>
              <a:t>，得到运行结果</a:t>
            </a:r>
            <a:r>
              <a:rPr lang="en-US" altLang="zh-CN" sz="1200" kern="1200" dirty="0">
                <a:solidFill>
                  <a:schemeClr val="tx1"/>
                </a:solidFill>
                <a:effectLst/>
                <a:latin typeface="+mn-lt"/>
                <a:ea typeface="+mn-ea"/>
                <a:cs typeface="+mn-cs"/>
              </a:rPr>
              <a:t>result</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，将运行结果用</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加密得到</a:t>
            </a:r>
            <a:r>
              <a:rPr lang="en-US" altLang="zh-CN" sz="1200" kern="1200" dirty="0">
                <a:solidFill>
                  <a:schemeClr val="tx1"/>
                </a:solidFill>
                <a:effectLst/>
                <a:latin typeface="+mn-lt"/>
                <a:ea typeface="+mn-ea"/>
                <a:cs typeface="+mn-cs"/>
              </a:rPr>
              <a:t>result</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；此外，还记录运行信息</a:t>
            </a:r>
            <a:r>
              <a:rPr lang="en-US" altLang="zh-CN" sz="1200" kern="1200" dirty="0">
                <a:solidFill>
                  <a:schemeClr val="tx1"/>
                </a:solidFill>
                <a:effectLst/>
                <a:latin typeface="+mn-lt"/>
                <a:ea typeface="+mn-ea"/>
                <a:cs typeface="+mn-cs"/>
              </a:rPr>
              <a:t>run_info</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，并对其用</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加密，得到</a:t>
            </a:r>
            <a:r>
              <a:rPr lang="en-US" altLang="zh-CN" sz="1200" kern="1200" dirty="0">
                <a:solidFill>
                  <a:schemeClr val="tx1"/>
                </a:solidFill>
                <a:effectLst/>
                <a:latin typeface="+mn-lt"/>
                <a:ea typeface="+mn-ea"/>
                <a:cs typeface="+mn-cs"/>
              </a:rPr>
              <a:t>run_info</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23</a:t>
            </a:fld>
            <a:endParaRPr lang="zh-CN" altLang="en-US"/>
          </a:p>
        </p:txBody>
      </p:sp>
    </p:spTree>
    <p:extLst>
      <p:ext uri="{BB962C8B-B14F-4D97-AF65-F5344CB8AC3E}">
        <p14:creationId xmlns:p14="http://schemas.microsoft.com/office/powerpoint/2010/main" val="3716718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24</a:t>
            </a:fld>
            <a:endParaRPr lang="zh-CN" altLang="en-US"/>
          </a:p>
        </p:txBody>
      </p:sp>
    </p:spTree>
    <p:extLst>
      <p:ext uri="{BB962C8B-B14F-4D97-AF65-F5344CB8AC3E}">
        <p14:creationId xmlns:p14="http://schemas.microsoft.com/office/powerpoint/2010/main" val="2318917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代码运行器将</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result</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run_info</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传递到区块链记录。</a:t>
            </a:r>
          </a:p>
          <a:p>
            <a:r>
              <a:rPr lang="zh-CN" altLang="zh-CN" sz="1200" kern="1200" dirty="0">
                <a:solidFill>
                  <a:schemeClr val="tx1"/>
                </a:solidFill>
                <a:effectLst/>
                <a:latin typeface="+mn-lt"/>
                <a:ea typeface="+mn-ea"/>
                <a:cs typeface="+mn-cs"/>
              </a:rPr>
              <a:t>区块链记录创建新区块记录</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result</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run_info</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；并且，维护</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和其每次任务</a:t>
            </a:r>
            <a:r>
              <a:rPr lang="en-US" altLang="zh-CN" sz="1200" kern="1200" dirty="0">
                <a:solidFill>
                  <a:schemeClr val="tx1"/>
                </a:solidFill>
                <a:effectLst/>
                <a:latin typeface="+mn-lt"/>
                <a:ea typeface="+mn-ea"/>
                <a:cs typeface="+mn-cs"/>
              </a:rPr>
              <a:t>Hash</a:t>
            </a:r>
            <a:r>
              <a:rPr lang="zh-CN" altLang="zh-CN" sz="1200" kern="1200" dirty="0">
                <a:solidFill>
                  <a:schemeClr val="tx1"/>
                </a:solidFill>
                <a:effectLst/>
                <a:latin typeface="+mn-lt"/>
                <a:ea typeface="+mn-ea"/>
                <a:cs typeface="+mn-cs"/>
              </a:rPr>
              <a:t>的对应关系，以便后续操作，并且也可基于此对应关系计费。</a:t>
            </a: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25</a:t>
            </a:fld>
            <a:endParaRPr lang="zh-CN" altLang="en-US"/>
          </a:p>
        </p:txBody>
      </p:sp>
    </p:spTree>
    <p:extLst>
      <p:ext uri="{BB962C8B-B14F-4D97-AF65-F5344CB8AC3E}">
        <p14:creationId xmlns:p14="http://schemas.microsoft.com/office/powerpoint/2010/main" val="5136784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26</a:t>
            </a:fld>
            <a:endParaRPr lang="zh-CN" altLang="en-US"/>
          </a:p>
        </p:txBody>
      </p:sp>
    </p:spTree>
    <p:extLst>
      <p:ext uri="{BB962C8B-B14F-4D97-AF65-F5344CB8AC3E}">
        <p14:creationId xmlns:p14="http://schemas.microsoft.com/office/powerpoint/2010/main" val="3181545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将 </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发送给区块链记录，以查询记录着任务</a:t>
            </a:r>
            <a:r>
              <a:rPr lang="en-US" altLang="zh-CN" sz="1200" kern="12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信息的区块。</a:t>
            </a:r>
          </a:p>
          <a:p>
            <a:r>
              <a:rPr lang="zh-CN" altLang="zh-CN" sz="1200" kern="1200" dirty="0">
                <a:solidFill>
                  <a:schemeClr val="tx1"/>
                </a:solidFill>
                <a:effectLst/>
                <a:latin typeface="+mn-lt"/>
                <a:ea typeface="+mn-ea"/>
                <a:cs typeface="+mn-cs"/>
              </a:rPr>
              <a:t>区块链根据自身维护的</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和其每次任务</a:t>
            </a:r>
            <a:r>
              <a:rPr lang="en-US" altLang="zh-CN" sz="1200" kern="1200" dirty="0">
                <a:solidFill>
                  <a:schemeClr val="tx1"/>
                </a:solidFill>
                <a:effectLst/>
                <a:latin typeface="+mn-lt"/>
                <a:ea typeface="+mn-ea"/>
                <a:cs typeface="+mn-cs"/>
              </a:rPr>
              <a:t>Hash</a:t>
            </a:r>
            <a:r>
              <a:rPr lang="zh-CN" altLang="zh-CN" sz="1200" kern="1200" dirty="0">
                <a:solidFill>
                  <a:schemeClr val="tx1"/>
                </a:solidFill>
                <a:effectLst/>
                <a:latin typeface="+mn-lt"/>
                <a:ea typeface="+mn-ea"/>
                <a:cs typeface="+mn-cs"/>
              </a:rPr>
              <a:t>的对应关系，通过</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得到相应的</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向密钥管理器请求对应的</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a:t>
            </a:r>
            <a:r>
              <a:rPr lang="en-US" altLang="zh-CN" sz="1200" kern="1200" baseline="-25000" dirty="0" err="1">
                <a:solidFill>
                  <a:schemeClr val="tx1"/>
                </a:solidFill>
                <a:effectLst/>
                <a:latin typeface="+mn-lt"/>
                <a:ea typeface="+mn-ea"/>
                <a:cs typeface="+mn-cs"/>
              </a:rPr>
              <a:t>pri</a:t>
            </a:r>
            <a:r>
              <a:rPr lang="zh-CN" altLang="zh-CN" sz="1200" kern="1200" dirty="0">
                <a:solidFill>
                  <a:schemeClr val="tx1"/>
                </a:solidFill>
                <a:effectLst/>
                <a:latin typeface="+mn-lt"/>
                <a:ea typeface="+mn-ea"/>
                <a:cs typeface="+mn-cs"/>
              </a:rPr>
              <a:t>，而后用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a:t>
            </a:r>
            <a:r>
              <a:rPr lang="en-US" altLang="zh-CN" sz="1200" kern="1200" baseline="-25000" dirty="0" err="1">
                <a:solidFill>
                  <a:schemeClr val="tx1"/>
                </a:solidFill>
                <a:effectLst/>
                <a:latin typeface="+mn-lt"/>
                <a:ea typeface="+mn-ea"/>
                <a:cs typeface="+mn-cs"/>
              </a:rPr>
              <a:t>pri</a:t>
            </a:r>
            <a:r>
              <a:rPr lang="zh-CN" altLang="zh-CN" sz="1200" kern="1200" dirty="0">
                <a:solidFill>
                  <a:schemeClr val="tx1"/>
                </a:solidFill>
                <a:effectLst/>
                <a:latin typeface="+mn-lt"/>
                <a:ea typeface="+mn-ea"/>
                <a:cs typeface="+mn-cs"/>
              </a:rPr>
              <a:t>将记录着</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的区块加签，再将记录着</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的区块和签名一同返回给用户端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可用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pub</a:t>
            </a:r>
            <a:r>
              <a:rPr lang="zh-CN" altLang="zh-CN" sz="1200" kern="1200" dirty="0">
                <a:solidFill>
                  <a:schemeClr val="tx1"/>
                </a:solidFill>
                <a:effectLst/>
                <a:latin typeface="+mn-lt"/>
                <a:ea typeface="+mn-ea"/>
                <a:cs typeface="+mn-cs"/>
              </a:rPr>
              <a:t>验签。然后用</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解密区块中的</a:t>
            </a:r>
            <a:r>
              <a:rPr lang="en-US" altLang="zh-CN" sz="1200" kern="1200" dirty="0">
                <a:solidFill>
                  <a:schemeClr val="tx1"/>
                </a:solidFill>
                <a:effectLst/>
                <a:latin typeface="+mn-lt"/>
                <a:ea typeface="+mn-ea"/>
                <a:cs typeface="+mn-cs"/>
              </a:rPr>
              <a:t>result</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run_info</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，得到</a:t>
            </a:r>
            <a:r>
              <a:rPr lang="en-US" altLang="zh-CN" sz="1200" kern="1200" dirty="0">
                <a:solidFill>
                  <a:schemeClr val="tx1"/>
                </a:solidFill>
                <a:effectLst/>
                <a:latin typeface="+mn-lt"/>
                <a:ea typeface="+mn-ea"/>
                <a:cs typeface="+mn-cs"/>
              </a:rPr>
              <a:t>result</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run_info</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注：用户端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也可以请求同步整个区块链记录到用户端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27</a:t>
            </a:fld>
            <a:endParaRPr lang="zh-CN" altLang="en-US"/>
          </a:p>
        </p:txBody>
      </p:sp>
    </p:spTree>
    <p:extLst>
      <p:ext uri="{BB962C8B-B14F-4D97-AF65-F5344CB8AC3E}">
        <p14:creationId xmlns:p14="http://schemas.microsoft.com/office/powerpoint/2010/main" val="3444592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将 </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发送给区块链记录，以查询记录着任务</a:t>
            </a:r>
            <a:r>
              <a:rPr lang="en-US" altLang="zh-CN" sz="1200" kern="12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信息的区块。</a:t>
            </a:r>
          </a:p>
          <a:p>
            <a:r>
              <a:rPr lang="zh-CN" altLang="zh-CN" sz="1200" kern="1200" dirty="0">
                <a:solidFill>
                  <a:schemeClr val="tx1"/>
                </a:solidFill>
                <a:effectLst/>
                <a:latin typeface="+mn-lt"/>
                <a:ea typeface="+mn-ea"/>
                <a:cs typeface="+mn-cs"/>
              </a:rPr>
              <a:t>区块链根据自身维护的</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和其每次任务</a:t>
            </a:r>
            <a:r>
              <a:rPr lang="en-US" altLang="zh-CN" sz="1200" kern="1200" dirty="0">
                <a:solidFill>
                  <a:schemeClr val="tx1"/>
                </a:solidFill>
                <a:effectLst/>
                <a:latin typeface="+mn-lt"/>
                <a:ea typeface="+mn-ea"/>
                <a:cs typeface="+mn-cs"/>
              </a:rPr>
              <a:t>Hash</a:t>
            </a:r>
            <a:r>
              <a:rPr lang="zh-CN" altLang="zh-CN" sz="1200" kern="1200" dirty="0">
                <a:solidFill>
                  <a:schemeClr val="tx1"/>
                </a:solidFill>
                <a:effectLst/>
                <a:latin typeface="+mn-lt"/>
                <a:ea typeface="+mn-ea"/>
                <a:cs typeface="+mn-cs"/>
              </a:rPr>
              <a:t>的对应关系，通过</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得到相应的</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A pub</a:t>
            </a:r>
            <a:r>
              <a:rPr lang="zh-CN" altLang="zh-CN" sz="1200" kern="1200" dirty="0">
                <a:solidFill>
                  <a:schemeClr val="tx1"/>
                </a:solidFill>
                <a:effectLst/>
                <a:latin typeface="+mn-lt"/>
                <a:ea typeface="+mn-ea"/>
                <a:cs typeface="+mn-cs"/>
              </a:rPr>
              <a:t>向密钥管理器请求对应的</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a:t>
            </a:r>
            <a:r>
              <a:rPr lang="en-US" altLang="zh-CN" sz="1200" kern="1200" baseline="-25000" dirty="0" err="1">
                <a:solidFill>
                  <a:schemeClr val="tx1"/>
                </a:solidFill>
                <a:effectLst/>
                <a:latin typeface="+mn-lt"/>
                <a:ea typeface="+mn-ea"/>
                <a:cs typeface="+mn-cs"/>
              </a:rPr>
              <a:t>pri</a:t>
            </a:r>
            <a:r>
              <a:rPr lang="zh-CN" altLang="zh-CN" sz="1200" kern="1200" dirty="0">
                <a:solidFill>
                  <a:schemeClr val="tx1"/>
                </a:solidFill>
                <a:effectLst/>
                <a:latin typeface="+mn-lt"/>
                <a:ea typeface="+mn-ea"/>
                <a:cs typeface="+mn-cs"/>
              </a:rPr>
              <a:t>，而后用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a:t>
            </a:r>
            <a:r>
              <a:rPr lang="en-US" altLang="zh-CN" sz="1200" kern="1200" baseline="-25000" dirty="0" err="1">
                <a:solidFill>
                  <a:schemeClr val="tx1"/>
                </a:solidFill>
                <a:effectLst/>
                <a:latin typeface="+mn-lt"/>
                <a:ea typeface="+mn-ea"/>
                <a:cs typeface="+mn-cs"/>
              </a:rPr>
              <a:t>pri</a:t>
            </a:r>
            <a:r>
              <a:rPr lang="zh-CN" altLang="zh-CN" sz="1200" kern="1200" dirty="0">
                <a:solidFill>
                  <a:schemeClr val="tx1"/>
                </a:solidFill>
                <a:effectLst/>
                <a:latin typeface="+mn-lt"/>
                <a:ea typeface="+mn-ea"/>
                <a:cs typeface="+mn-cs"/>
              </a:rPr>
              <a:t>将记录着</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的区块加签，再将记录着</a:t>
            </a:r>
            <a:r>
              <a:rPr lang="en-US" altLang="zh-CN" sz="1200" kern="1200" dirty="0">
                <a:solidFill>
                  <a:schemeClr val="tx1"/>
                </a:solidFill>
                <a:effectLst/>
                <a:latin typeface="+mn-lt"/>
                <a:ea typeface="+mn-ea"/>
                <a:cs typeface="+mn-cs"/>
              </a:rPr>
              <a:t>Hash</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的区块和签名一同返回给用户端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可用</a:t>
            </a:r>
            <a:r>
              <a:rPr lang="en-US" altLang="zh-CN" sz="1200" kern="1200" dirty="0">
                <a:solidFill>
                  <a:schemeClr val="tx1"/>
                </a:solidFill>
                <a:effectLst/>
                <a:latin typeface="+mn-lt"/>
                <a:ea typeface="+mn-ea"/>
                <a:cs typeface="+mn-cs"/>
              </a:rPr>
              <a:t>KR</a:t>
            </a:r>
            <a:r>
              <a:rPr lang="en-US" altLang="zh-CN" sz="1200" kern="1200" baseline="-25000" dirty="0">
                <a:solidFill>
                  <a:schemeClr val="tx1"/>
                </a:solidFill>
                <a:effectLst/>
                <a:latin typeface="+mn-lt"/>
                <a:ea typeface="+mn-ea"/>
                <a:cs typeface="+mn-cs"/>
              </a:rPr>
              <a:t>S pub</a:t>
            </a:r>
            <a:r>
              <a:rPr lang="zh-CN" altLang="zh-CN" sz="1200" kern="1200" dirty="0">
                <a:solidFill>
                  <a:schemeClr val="tx1"/>
                </a:solidFill>
                <a:effectLst/>
                <a:latin typeface="+mn-lt"/>
                <a:ea typeface="+mn-ea"/>
                <a:cs typeface="+mn-cs"/>
              </a:rPr>
              <a:t>验签。然后用</a:t>
            </a:r>
            <a:r>
              <a:rPr lang="en-US" altLang="zh-CN" sz="1200" kern="1200" dirty="0">
                <a:solidFill>
                  <a:schemeClr val="tx1"/>
                </a:solidFill>
                <a:effectLst/>
                <a:latin typeface="+mn-lt"/>
                <a:ea typeface="+mn-ea"/>
                <a:cs typeface="+mn-cs"/>
              </a:rPr>
              <a:t>KA</a:t>
            </a:r>
            <a:r>
              <a:rPr lang="zh-CN" altLang="zh-CN" sz="1200" kern="1200" dirty="0">
                <a:solidFill>
                  <a:schemeClr val="tx1"/>
                </a:solidFill>
                <a:effectLst/>
                <a:latin typeface="+mn-lt"/>
                <a:ea typeface="+mn-ea"/>
                <a:cs typeface="+mn-cs"/>
              </a:rPr>
              <a:t>解密区块中的</a:t>
            </a:r>
            <a:r>
              <a:rPr lang="en-US" altLang="zh-CN" sz="1200" kern="1200" dirty="0">
                <a:solidFill>
                  <a:schemeClr val="tx1"/>
                </a:solidFill>
                <a:effectLst/>
                <a:latin typeface="+mn-lt"/>
                <a:ea typeface="+mn-ea"/>
                <a:cs typeface="+mn-cs"/>
              </a:rPr>
              <a:t>result</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run_info</a:t>
            </a:r>
            <a:r>
              <a:rPr lang="en-US" altLang="zh-CN" sz="1200" kern="1200" baseline="-25000" dirty="0">
                <a:solidFill>
                  <a:schemeClr val="tx1"/>
                </a:solidFill>
                <a:effectLst/>
                <a:latin typeface="+mn-lt"/>
                <a:ea typeface="+mn-ea"/>
                <a:cs typeface="+mn-cs"/>
              </a:rPr>
              <a:t>A1 encrypted</a:t>
            </a:r>
            <a:r>
              <a:rPr lang="zh-CN" altLang="zh-CN" sz="1200" kern="1200" dirty="0">
                <a:solidFill>
                  <a:schemeClr val="tx1"/>
                </a:solidFill>
                <a:effectLst/>
                <a:latin typeface="+mn-lt"/>
                <a:ea typeface="+mn-ea"/>
                <a:cs typeface="+mn-cs"/>
              </a:rPr>
              <a:t>，得到</a:t>
            </a:r>
            <a:r>
              <a:rPr lang="en-US" altLang="zh-CN" sz="1200" kern="1200" dirty="0">
                <a:solidFill>
                  <a:schemeClr val="tx1"/>
                </a:solidFill>
                <a:effectLst/>
                <a:latin typeface="+mn-lt"/>
                <a:ea typeface="+mn-ea"/>
                <a:cs typeface="+mn-cs"/>
              </a:rPr>
              <a:t>result</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run_info</a:t>
            </a:r>
            <a:r>
              <a:rPr lang="en-US" altLang="zh-CN" sz="1200" kern="1200" baseline="-25000" dirty="0">
                <a:solidFill>
                  <a:schemeClr val="tx1"/>
                </a:solidFill>
                <a:effectLst/>
                <a:latin typeface="+mn-lt"/>
                <a:ea typeface="+mn-ea"/>
                <a:cs typeface="+mn-cs"/>
              </a:rPr>
              <a:t>A1</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注：用户端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也可以请求同步整个区块链记录到用户端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28</a:t>
            </a:fld>
            <a:endParaRPr lang="zh-CN" altLang="en-US"/>
          </a:p>
        </p:txBody>
      </p:sp>
    </p:spTree>
    <p:extLst>
      <p:ext uri="{BB962C8B-B14F-4D97-AF65-F5344CB8AC3E}">
        <p14:creationId xmlns:p14="http://schemas.microsoft.com/office/powerpoint/2010/main" val="18111915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29</a:t>
            </a:fld>
            <a:endParaRPr lang="zh-CN" altLang="en-US"/>
          </a:p>
        </p:txBody>
      </p:sp>
    </p:spTree>
    <p:extLst>
      <p:ext uri="{BB962C8B-B14F-4D97-AF65-F5344CB8AC3E}">
        <p14:creationId xmlns:p14="http://schemas.microsoft.com/office/powerpoint/2010/main" val="2146038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作者请关注公众号壹课，请尊重原作者。</a:t>
            </a:r>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a:t>
            </a:fld>
            <a:endParaRPr lang="zh-CN" altLang="en-US"/>
          </a:p>
        </p:txBody>
      </p:sp>
    </p:spTree>
    <p:extLst>
      <p:ext uri="{BB962C8B-B14F-4D97-AF65-F5344CB8AC3E}">
        <p14:creationId xmlns:p14="http://schemas.microsoft.com/office/powerpoint/2010/main" val="27531221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流程</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中有一个密钥比对的过程：用户端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用服务端分发给用户端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的独特的</a:t>
            </a:r>
            <a:r>
              <a:rPr lang="en-US" altLang="zh-CN" sz="1200" kern="1200" dirty="0">
                <a:solidFill>
                  <a:schemeClr val="tx1"/>
                </a:solidFill>
                <a:effectLst/>
                <a:latin typeface="+mn-lt"/>
                <a:ea typeface="+mn-ea"/>
                <a:cs typeface="+mn-cs"/>
              </a:rPr>
              <a:t>RSA</a:t>
            </a:r>
            <a:r>
              <a:rPr lang="zh-CN" altLang="zh-CN" sz="1200" kern="1200" dirty="0">
                <a:solidFill>
                  <a:schemeClr val="tx1"/>
                </a:solidFill>
                <a:effectLst/>
                <a:latin typeface="+mn-lt"/>
                <a:ea typeface="+mn-ea"/>
                <a:cs typeface="+mn-cs"/>
              </a:rPr>
              <a:t>公钥加密独特的</a:t>
            </a:r>
            <a:r>
              <a:rPr lang="en-US" altLang="zh-CN" sz="1200" kern="1200" dirty="0">
                <a:solidFill>
                  <a:schemeClr val="tx1"/>
                </a:solidFill>
                <a:effectLst/>
                <a:latin typeface="+mn-lt"/>
                <a:ea typeface="+mn-ea"/>
                <a:cs typeface="+mn-cs"/>
              </a:rPr>
              <a:t>AES</a:t>
            </a:r>
            <a:r>
              <a:rPr lang="zh-CN" altLang="zh-CN" sz="1200" kern="1200" dirty="0">
                <a:solidFill>
                  <a:schemeClr val="tx1"/>
                </a:solidFill>
                <a:effectLst/>
                <a:latin typeface="+mn-lt"/>
                <a:ea typeface="+mn-ea"/>
                <a:cs typeface="+mn-cs"/>
              </a:rPr>
              <a:t>密钥，服务端用自身储存的、对应用户端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RSA</a:t>
            </a:r>
            <a:r>
              <a:rPr lang="zh-CN" altLang="zh-CN" sz="1200" kern="1200" dirty="0">
                <a:solidFill>
                  <a:schemeClr val="tx1"/>
                </a:solidFill>
                <a:effectLst/>
                <a:latin typeface="+mn-lt"/>
                <a:ea typeface="+mn-ea"/>
                <a:cs typeface="+mn-cs"/>
              </a:rPr>
              <a:t>私钥解密</a:t>
            </a:r>
            <a:r>
              <a:rPr lang="en-US" altLang="zh-CN" sz="1200" kern="1200" dirty="0">
                <a:solidFill>
                  <a:schemeClr val="tx1"/>
                </a:solidFill>
                <a:effectLst/>
                <a:latin typeface="+mn-lt"/>
                <a:ea typeface="+mn-ea"/>
                <a:cs typeface="+mn-cs"/>
              </a:rPr>
              <a:t>AES</a:t>
            </a:r>
            <a:r>
              <a:rPr lang="zh-CN" altLang="zh-CN" sz="1200" kern="1200" dirty="0">
                <a:solidFill>
                  <a:schemeClr val="tx1"/>
                </a:solidFill>
                <a:effectLst/>
                <a:latin typeface="+mn-lt"/>
                <a:ea typeface="+mn-ea"/>
                <a:cs typeface="+mn-cs"/>
              </a:rPr>
              <a:t>密钥，再比对解密结果是否与储存的对应用户端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AES</a:t>
            </a:r>
            <a:r>
              <a:rPr lang="zh-CN" altLang="zh-CN" sz="1200" kern="1200" dirty="0">
                <a:solidFill>
                  <a:schemeClr val="tx1"/>
                </a:solidFill>
                <a:effectLst/>
                <a:latin typeface="+mn-lt"/>
                <a:ea typeface="+mn-ea"/>
                <a:cs typeface="+mn-cs"/>
              </a:rPr>
              <a:t>密钥一致。这一过程实际是一个身份验证过程，要破解这样的过程，需要破解服务端分发的独特</a:t>
            </a:r>
            <a:r>
              <a:rPr lang="en-US" altLang="zh-CN" sz="1200" kern="1200" dirty="0">
                <a:solidFill>
                  <a:schemeClr val="tx1"/>
                </a:solidFill>
                <a:effectLst/>
                <a:latin typeface="+mn-lt"/>
                <a:ea typeface="+mn-ea"/>
                <a:cs typeface="+mn-cs"/>
              </a:rPr>
              <a:t>RSA</a:t>
            </a:r>
            <a:r>
              <a:rPr lang="zh-CN" altLang="zh-CN" sz="1200" kern="1200" dirty="0">
                <a:solidFill>
                  <a:schemeClr val="tx1"/>
                </a:solidFill>
                <a:effectLst/>
                <a:latin typeface="+mn-lt"/>
                <a:ea typeface="+mn-ea"/>
                <a:cs typeface="+mn-cs"/>
              </a:rPr>
              <a:t>公钥（假设使用</a:t>
            </a:r>
            <a:r>
              <a:rPr lang="en-US" altLang="zh-CN" sz="1200" kern="1200" dirty="0">
                <a:solidFill>
                  <a:schemeClr val="tx1"/>
                </a:solidFill>
                <a:effectLst/>
                <a:latin typeface="+mn-lt"/>
                <a:ea typeface="+mn-ea"/>
                <a:cs typeface="+mn-cs"/>
              </a:rPr>
              <a:t>RSA-1024</a:t>
            </a:r>
            <a:r>
              <a:rPr lang="zh-CN" altLang="zh-CN" sz="1200" kern="1200" dirty="0">
                <a:solidFill>
                  <a:schemeClr val="tx1"/>
                </a:solidFill>
                <a:effectLst/>
                <a:latin typeface="+mn-lt"/>
                <a:ea typeface="+mn-ea"/>
                <a:cs typeface="+mn-cs"/>
              </a:rPr>
              <a:t>，需破解</a:t>
            </a:r>
            <a:r>
              <a:rPr lang="en-US" altLang="zh-CN" sz="1200" kern="1200" dirty="0">
                <a:solidFill>
                  <a:schemeClr val="tx1"/>
                </a:solidFill>
                <a:effectLst/>
                <a:latin typeface="+mn-lt"/>
                <a:ea typeface="+mn-ea"/>
                <a:cs typeface="+mn-cs"/>
              </a:rPr>
              <a:t>1024</a:t>
            </a:r>
            <a:r>
              <a:rPr lang="zh-CN" altLang="zh-CN" sz="1200" kern="1200" dirty="0">
                <a:solidFill>
                  <a:schemeClr val="tx1"/>
                </a:solidFill>
                <a:effectLst/>
                <a:latin typeface="+mn-lt"/>
                <a:ea typeface="+mn-ea"/>
                <a:cs typeface="+mn-cs"/>
              </a:rPr>
              <a:t>位密钥的</a:t>
            </a:r>
            <a:r>
              <a:rPr lang="en-US" altLang="zh-CN" sz="1200" kern="1200" dirty="0">
                <a:solidFill>
                  <a:schemeClr val="tx1"/>
                </a:solidFill>
                <a:effectLst/>
                <a:latin typeface="+mn-lt"/>
                <a:ea typeface="+mn-ea"/>
                <a:cs typeface="+mn-cs"/>
              </a:rPr>
              <a:t>RSA</a:t>
            </a:r>
            <a:r>
              <a:rPr lang="zh-CN" altLang="zh-CN" sz="1200" kern="1200" dirty="0">
                <a:solidFill>
                  <a:schemeClr val="tx1"/>
                </a:solidFill>
                <a:effectLst/>
                <a:latin typeface="+mn-lt"/>
                <a:ea typeface="+mn-ea"/>
                <a:cs typeface="+mn-cs"/>
              </a:rPr>
              <a:t>算法），还要破解</a:t>
            </a:r>
            <a:r>
              <a:rPr lang="en-US" altLang="zh-CN" sz="1200" kern="1200" dirty="0">
                <a:solidFill>
                  <a:schemeClr val="tx1"/>
                </a:solidFill>
                <a:effectLst/>
                <a:latin typeface="+mn-lt"/>
                <a:ea typeface="+mn-ea"/>
                <a:cs typeface="+mn-cs"/>
              </a:rPr>
              <a:t>AES</a:t>
            </a:r>
            <a:r>
              <a:rPr lang="zh-CN" altLang="zh-CN" sz="1200" kern="1200" dirty="0">
                <a:solidFill>
                  <a:schemeClr val="tx1"/>
                </a:solidFill>
                <a:effectLst/>
                <a:latin typeface="+mn-lt"/>
                <a:ea typeface="+mn-ea"/>
                <a:cs typeface="+mn-cs"/>
              </a:rPr>
              <a:t>密钥（假设使用</a:t>
            </a:r>
            <a:r>
              <a:rPr lang="en-US" altLang="zh-CN" sz="1200" kern="1200" dirty="0">
                <a:solidFill>
                  <a:schemeClr val="tx1"/>
                </a:solidFill>
                <a:effectLst/>
                <a:latin typeface="+mn-lt"/>
                <a:ea typeface="+mn-ea"/>
                <a:cs typeface="+mn-cs"/>
              </a:rPr>
              <a:t>AES-128</a:t>
            </a:r>
            <a:r>
              <a:rPr lang="zh-CN" altLang="zh-CN" sz="1200" kern="1200" dirty="0">
                <a:solidFill>
                  <a:schemeClr val="tx1"/>
                </a:solidFill>
                <a:effectLst/>
                <a:latin typeface="+mn-lt"/>
                <a:ea typeface="+mn-ea"/>
                <a:cs typeface="+mn-cs"/>
              </a:rPr>
              <a:t>，需破解</a:t>
            </a:r>
            <a:r>
              <a:rPr lang="en-US" altLang="zh-CN" sz="1200" kern="1200" dirty="0">
                <a:solidFill>
                  <a:schemeClr val="tx1"/>
                </a:solidFill>
                <a:effectLst/>
                <a:latin typeface="+mn-lt"/>
                <a:ea typeface="+mn-ea"/>
                <a:cs typeface="+mn-cs"/>
              </a:rPr>
              <a:t>128</a:t>
            </a:r>
            <a:r>
              <a:rPr lang="zh-CN" altLang="zh-CN" sz="1200" kern="1200" dirty="0">
                <a:solidFill>
                  <a:schemeClr val="tx1"/>
                </a:solidFill>
                <a:effectLst/>
                <a:latin typeface="+mn-lt"/>
                <a:ea typeface="+mn-ea"/>
                <a:cs typeface="+mn-cs"/>
              </a:rPr>
              <a:t>位的密钥，注意不是破解算法，因为</a:t>
            </a:r>
            <a:r>
              <a:rPr lang="en-US" altLang="zh-CN" sz="1200" kern="1200" dirty="0">
                <a:solidFill>
                  <a:schemeClr val="tx1"/>
                </a:solidFill>
                <a:effectLst/>
                <a:latin typeface="+mn-lt"/>
                <a:ea typeface="+mn-ea"/>
                <a:cs typeface="+mn-cs"/>
              </a:rPr>
              <a:t>AES</a:t>
            </a:r>
            <a:r>
              <a:rPr lang="zh-CN" altLang="zh-CN" sz="1200" kern="1200" dirty="0">
                <a:solidFill>
                  <a:schemeClr val="tx1"/>
                </a:solidFill>
                <a:effectLst/>
                <a:latin typeface="+mn-lt"/>
                <a:ea typeface="+mn-ea"/>
                <a:cs typeface="+mn-cs"/>
              </a:rPr>
              <a:t>密钥在此只是做一个比对）。如果服务端对于所有用户端都只使用同一套</a:t>
            </a:r>
            <a:r>
              <a:rPr lang="en-US" altLang="zh-CN" sz="1200" kern="1200" dirty="0">
                <a:solidFill>
                  <a:schemeClr val="tx1"/>
                </a:solidFill>
                <a:effectLst/>
                <a:latin typeface="+mn-lt"/>
                <a:ea typeface="+mn-ea"/>
                <a:cs typeface="+mn-cs"/>
              </a:rPr>
              <a:t>RSA</a:t>
            </a:r>
            <a:r>
              <a:rPr lang="zh-CN" altLang="zh-CN" sz="1200" kern="1200" dirty="0">
                <a:solidFill>
                  <a:schemeClr val="tx1"/>
                </a:solidFill>
                <a:effectLst/>
                <a:latin typeface="+mn-lt"/>
                <a:ea typeface="+mn-ea"/>
                <a:cs typeface="+mn-cs"/>
              </a:rPr>
              <a:t>密钥，并只维护用户端公钥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独特</a:t>
            </a:r>
            <a:r>
              <a:rPr lang="en-US" altLang="zh-CN" sz="1200" kern="1200" dirty="0">
                <a:solidFill>
                  <a:schemeClr val="tx1"/>
                </a:solidFill>
                <a:effectLst/>
                <a:latin typeface="+mn-lt"/>
                <a:ea typeface="+mn-ea"/>
                <a:cs typeface="+mn-cs"/>
              </a:rPr>
              <a:t>AES</a:t>
            </a:r>
            <a:r>
              <a:rPr lang="zh-CN" altLang="zh-CN" sz="1200" kern="1200" dirty="0">
                <a:solidFill>
                  <a:schemeClr val="tx1"/>
                </a:solidFill>
                <a:effectLst/>
                <a:latin typeface="+mn-lt"/>
                <a:ea typeface="+mn-ea"/>
                <a:cs typeface="+mn-cs"/>
              </a:rPr>
              <a:t>密钥的对应关系，那么这个身份验证过程实际只剩下一个</a:t>
            </a:r>
            <a:r>
              <a:rPr lang="en-US" altLang="zh-CN" sz="1200" kern="1200" dirty="0">
                <a:solidFill>
                  <a:schemeClr val="tx1"/>
                </a:solidFill>
                <a:effectLst/>
                <a:latin typeface="+mn-lt"/>
                <a:ea typeface="+mn-ea"/>
                <a:cs typeface="+mn-cs"/>
              </a:rPr>
              <a:t>AES</a:t>
            </a:r>
            <a:r>
              <a:rPr lang="zh-CN" altLang="zh-CN" sz="1200" kern="1200" dirty="0">
                <a:solidFill>
                  <a:schemeClr val="tx1"/>
                </a:solidFill>
                <a:effectLst/>
                <a:latin typeface="+mn-lt"/>
                <a:ea typeface="+mn-ea"/>
                <a:cs typeface="+mn-cs"/>
              </a:rPr>
              <a:t>密钥比对的过程，假设使用</a:t>
            </a:r>
            <a:r>
              <a:rPr lang="en-US" altLang="zh-CN" sz="1200" kern="1200" dirty="0">
                <a:solidFill>
                  <a:schemeClr val="tx1"/>
                </a:solidFill>
                <a:effectLst/>
                <a:latin typeface="+mn-lt"/>
                <a:ea typeface="+mn-ea"/>
                <a:cs typeface="+mn-cs"/>
              </a:rPr>
              <a:t>AES-128</a:t>
            </a:r>
            <a:r>
              <a:rPr lang="zh-CN" altLang="zh-CN" sz="1200" kern="1200" dirty="0">
                <a:solidFill>
                  <a:schemeClr val="tx1"/>
                </a:solidFill>
                <a:effectLst/>
                <a:latin typeface="+mn-lt"/>
                <a:ea typeface="+mn-ea"/>
                <a:cs typeface="+mn-cs"/>
              </a:rPr>
              <a:t>，那么只需破解</a:t>
            </a:r>
            <a:r>
              <a:rPr lang="en-US" altLang="zh-CN" sz="1200" kern="1200" dirty="0">
                <a:solidFill>
                  <a:schemeClr val="tx1"/>
                </a:solidFill>
                <a:effectLst/>
                <a:latin typeface="+mn-lt"/>
                <a:ea typeface="+mn-ea"/>
                <a:cs typeface="+mn-cs"/>
              </a:rPr>
              <a:t>128</a:t>
            </a:r>
            <a:r>
              <a:rPr lang="zh-CN" altLang="zh-CN" sz="1200" kern="1200" dirty="0">
                <a:solidFill>
                  <a:schemeClr val="tx1"/>
                </a:solidFill>
                <a:effectLst/>
                <a:latin typeface="+mn-lt"/>
                <a:ea typeface="+mn-ea"/>
                <a:cs typeface="+mn-cs"/>
              </a:rPr>
              <a:t>位的密钥（同样只是破解密钥而不是破解算法，因为只是做一个比对）。也即，对每个用户端分发独特的服务端公钥，能保证流程图</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身份验证过程的可靠性，该可靠性基于</a:t>
            </a:r>
            <a:r>
              <a:rPr lang="en-US" altLang="zh-CN" sz="1200" kern="1200" dirty="0">
                <a:solidFill>
                  <a:schemeClr val="tx1"/>
                </a:solidFill>
                <a:effectLst/>
                <a:latin typeface="+mn-lt"/>
                <a:ea typeface="+mn-ea"/>
                <a:cs typeface="+mn-cs"/>
              </a:rPr>
              <a:t>RSA</a:t>
            </a:r>
            <a:r>
              <a:rPr lang="zh-CN" altLang="zh-CN" sz="1200" kern="1200" dirty="0">
                <a:solidFill>
                  <a:schemeClr val="tx1"/>
                </a:solidFill>
                <a:effectLst/>
                <a:latin typeface="+mn-lt"/>
                <a:ea typeface="+mn-ea"/>
                <a:cs typeface="+mn-cs"/>
              </a:rPr>
              <a:t>算法的可靠性；如果没有分发独特公钥，只比对</a:t>
            </a:r>
            <a:r>
              <a:rPr lang="en-US" altLang="zh-CN" sz="1200" kern="1200" dirty="0">
                <a:solidFill>
                  <a:schemeClr val="tx1"/>
                </a:solidFill>
                <a:effectLst/>
                <a:latin typeface="+mn-lt"/>
                <a:ea typeface="+mn-ea"/>
                <a:cs typeface="+mn-cs"/>
              </a:rPr>
              <a:t>AES</a:t>
            </a:r>
            <a:r>
              <a:rPr lang="zh-CN" altLang="zh-CN" sz="1200" kern="1200" dirty="0">
                <a:solidFill>
                  <a:schemeClr val="tx1"/>
                </a:solidFill>
                <a:effectLst/>
                <a:latin typeface="+mn-lt"/>
                <a:ea typeface="+mn-ea"/>
                <a:cs typeface="+mn-cs"/>
              </a:rPr>
              <a:t>密钥，攻击者等同于在破解一个</a:t>
            </a:r>
            <a:r>
              <a:rPr lang="en-US" altLang="zh-CN" sz="1200" kern="1200" dirty="0">
                <a:solidFill>
                  <a:schemeClr val="tx1"/>
                </a:solidFill>
                <a:effectLst/>
                <a:latin typeface="+mn-lt"/>
                <a:ea typeface="+mn-ea"/>
                <a:cs typeface="+mn-cs"/>
              </a:rPr>
              <a:t>128</a:t>
            </a:r>
            <a:r>
              <a:rPr lang="zh-CN" altLang="zh-CN" sz="1200" kern="1200" dirty="0">
                <a:solidFill>
                  <a:schemeClr val="tx1"/>
                </a:solidFill>
                <a:effectLst/>
                <a:latin typeface="+mn-lt"/>
                <a:ea typeface="+mn-ea"/>
                <a:cs typeface="+mn-cs"/>
              </a:rPr>
              <a:t>位的密码。所以，服务端给每个用户端分发独特公钥，用户保密分发到的服务端公钥，这样的做法会更安全。</a:t>
            </a:r>
          </a:p>
          <a:p>
            <a:r>
              <a:rPr lang="zh-CN" altLang="zh-CN" sz="1200" kern="1200" dirty="0">
                <a:solidFill>
                  <a:schemeClr val="tx1"/>
                </a:solidFill>
                <a:effectLst/>
                <a:latin typeface="+mn-lt"/>
                <a:ea typeface="+mn-ea"/>
                <a:cs typeface="+mn-cs"/>
              </a:rPr>
              <a:t>平台本身和用户的计算任务都是在同一服务器上的</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中执行的。考虑到</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执行环境可信，所以认为在</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中进行的流程安全性与隐私均得到保障。</a:t>
            </a:r>
          </a:p>
          <a:p>
            <a:r>
              <a:rPr lang="zh-CN" altLang="zh-CN" sz="1200" kern="1200" dirty="0">
                <a:solidFill>
                  <a:schemeClr val="tx1"/>
                </a:solidFill>
                <a:effectLst/>
                <a:latin typeface="+mn-lt"/>
                <a:ea typeface="+mn-ea"/>
                <a:cs typeface="+mn-cs"/>
              </a:rPr>
              <a:t>除了在</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中实行的行为外，流程</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中还包含客户端与平台的交互。平台实际运行时，该交互会通过</a:t>
            </a:r>
            <a:r>
              <a:rPr lang="en-US" altLang="zh-CN" sz="1200" kern="1200" dirty="0">
                <a:solidFill>
                  <a:schemeClr val="tx1"/>
                </a:solidFill>
                <a:effectLst/>
                <a:latin typeface="+mn-lt"/>
                <a:ea typeface="+mn-ea"/>
                <a:cs typeface="+mn-cs"/>
              </a:rPr>
              <a:t>HTTP</a:t>
            </a:r>
            <a:r>
              <a:rPr lang="en-US" altLang="zh-CN" sz="1200" kern="1200" baseline="30000" dirty="0">
                <a:solidFill>
                  <a:schemeClr val="tx1"/>
                </a:solidFill>
                <a:effectLst/>
                <a:latin typeface="+mn-lt"/>
                <a:ea typeface="+mn-ea"/>
                <a:cs typeface="+mn-cs"/>
              </a:rPr>
              <a:t>[8]</a:t>
            </a:r>
            <a:r>
              <a:rPr lang="zh-CN" altLang="zh-CN" sz="1200" kern="1200" dirty="0">
                <a:solidFill>
                  <a:schemeClr val="tx1"/>
                </a:solidFill>
                <a:effectLst/>
                <a:latin typeface="+mn-lt"/>
                <a:ea typeface="+mn-ea"/>
                <a:cs typeface="+mn-cs"/>
              </a:rPr>
              <a:t>请求实现。而</a:t>
            </a:r>
            <a:r>
              <a:rPr lang="en-US" altLang="zh-CN" sz="1200" kern="1200" dirty="0">
                <a:solidFill>
                  <a:schemeClr val="tx1"/>
                </a:solidFill>
                <a:effectLst/>
                <a:latin typeface="+mn-lt"/>
                <a:ea typeface="+mn-ea"/>
                <a:cs typeface="+mn-cs"/>
              </a:rPr>
              <a:t>HTTP</a:t>
            </a:r>
            <a:r>
              <a:rPr lang="zh-CN" altLang="zh-CN" sz="1200" kern="1200" dirty="0">
                <a:solidFill>
                  <a:schemeClr val="tx1"/>
                </a:solidFill>
                <a:effectLst/>
                <a:latin typeface="+mn-lt"/>
                <a:ea typeface="+mn-ea"/>
                <a:cs typeface="+mn-cs"/>
              </a:rPr>
              <a:t>使用明文传输内容，所以未经加密的信息可能不安全。在流程</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中，未加密就进行传输的信息有：用户端</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RSA</a:t>
            </a:r>
            <a:r>
              <a:rPr lang="zh-CN" altLang="zh-CN" sz="1200" kern="1200" dirty="0">
                <a:solidFill>
                  <a:schemeClr val="tx1"/>
                </a:solidFill>
                <a:effectLst/>
                <a:latin typeface="+mn-lt"/>
                <a:ea typeface="+mn-ea"/>
                <a:cs typeface="+mn-cs"/>
              </a:rPr>
              <a:t>公钥、计算任务的散列值和区块信息。而</a:t>
            </a:r>
            <a:r>
              <a:rPr lang="en-US" altLang="zh-CN" sz="1200" kern="1200" dirty="0">
                <a:solidFill>
                  <a:schemeClr val="tx1"/>
                </a:solidFill>
                <a:effectLst/>
                <a:latin typeface="+mn-lt"/>
                <a:ea typeface="+mn-ea"/>
                <a:cs typeface="+mn-cs"/>
              </a:rPr>
              <a:t>RSA</a:t>
            </a:r>
            <a:r>
              <a:rPr lang="zh-CN" altLang="zh-CN" sz="1200" kern="1200" dirty="0">
                <a:solidFill>
                  <a:schemeClr val="tx1"/>
                </a:solidFill>
                <a:effectLst/>
                <a:latin typeface="+mn-lt"/>
                <a:ea typeface="+mn-ea"/>
                <a:cs typeface="+mn-cs"/>
              </a:rPr>
              <a:t>公钥本身就是可公开的，计算任务的散列值和区块信息本身就以明文写在区块链上，即本身就是公开的。所以这些未经加密就传输的信息不造成隐私的泄露。此外，每次传输的加签验签步骤，保证了信息的不可篡改性。</a:t>
            </a:r>
          </a:p>
          <a:p>
            <a:r>
              <a:rPr lang="zh-CN" altLang="zh-CN" sz="1200" kern="1200" dirty="0">
                <a:solidFill>
                  <a:schemeClr val="tx1"/>
                </a:solidFill>
                <a:effectLst/>
                <a:latin typeface="+mn-lt"/>
                <a:ea typeface="+mn-ea"/>
                <a:cs typeface="+mn-cs"/>
              </a:rPr>
              <a:t>综上，平台可以实现全程的隐私保护。</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30</a:t>
            </a:fld>
            <a:endParaRPr lang="zh-CN" altLang="en-US"/>
          </a:p>
        </p:txBody>
      </p:sp>
    </p:spTree>
    <p:extLst>
      <p:ext uri="{BB962C8B-B14F-4D97-AF65-F5344CB8AC3E}">
        <p14:creationId xmlns:p14="http://schemas.microsoft.com/office/powerpoint/2010/main" val="21046630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31</a:t>
            </a:fld>
            <a:endParaRPr lang="zh-CN" altLang="en-US"/>
          </a:p>
        </p:txBody>
      </p:sp>
    </p:spTree>
    <p:extLst>
      <p:ext uri="{BB962C8B-B14F-4D97-AF65-F5344CB8AC3E}">
        <p14:creationId xmlns:p14="http://schemas.microsoft.com/office/powerpoint/2010/main" val="362923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基于前述整体架构和流程详解，可以给出本平台运行的时序图。</a:t>
            </a:r>
          </a:p>
          <a:p>
            <a:r>
              <a:rPr lang="zh-CN" altLang="zh-CN" sz="1200" kern="1200" dirty="0">
                <a:solidFill>
                  <a:schemeClr val="tx1"/>
                </a:solidFill>
                <a:effectLst/>
                <a:latin typeface="+mn-lt"/>
                <a:ea typeface="+mn-ea"/>
                <a:cs typeface="+mn-cs"/>
              </a:rPr>
              <a:t>需注意此处的标号与序号仅代表该时序图中事件的排列，与三、整体架构与流程中的标号和序号没有对应关系。</a:t>
            </a:r>
          </a:p>
          <a:p>
            <a:r>
              <a:rPr lang="zh-CN" altLang="zh-CN" sz="1200" kern="1200" dirty="0">
                <a:solidFill>
                  <a:schemeClr val="tx1"/>
                </a:solidFill>
                <a:effectLst/>
                <a:latin typeface="+mn-lt"/>
                <a:ea typeface="+mn-ea"/>
                <a:cs typeface="+mn-cs"/>
              </a:rPr>
              <a:t>并且，图中省略了类保存信息、加密、解密和验签等默认自身进行的行为。</a:t>
            </a: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32</a:t>
            </a:fld>
            <a:endParaRPr lang="zh-CN" altLang="en-US"/>
          </a:p>
        </p:txBody>
      </p:sp>
    </p:spTree>
    <p:extLst>
      <p:ext uri="{BB962C8B-B14F-4D97-AF65-F5344CB8AC3E}">
        <p14:creationId xmlns:p14="http://schemas.microsoft.com/office/powerpoint/2010/main" val="23697231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类的细节内容很多</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33</a:t>
            </a:fld>
            <a:endParaRPr lang="zh-CN" altLang="en-US"/>
          </a:p>
        </p:txBody>
      </p:sp>
    </p:spTree>
    <p:extLst>
      <p:ext uri="{BB962C8B-B14F-4D97-AF65-F5344CB8AC3E}">
        <p14:creationId xmlns:p14="http://schemas.microsoft.com/office/powerpoint/2010/main" val="1466588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实现了平台所需的类后，为了能让平台服务端能通过</a:t>
            </a:r>
            <a:r>
              <a:rPr lang="en-US" altLang="zh-CN" dirty="0"/>
              <a:t>HTTP</a:t>
            </a:r>
            <a:r>
              <a:rPr lang="zh-CN" altLang="en-US" dirty="0"/>
              <a:t>与客户端交互，还要在服务端实现</a:t>
            </a:r>
            <a:r>
              <a:rPr lang="en-US" altLang="zh-CN" dirty="0"/>
              <a:t>HTTP</a:t>
            </a:r>
            <a:r>
              <a:rPr lang="zh-CN" altLang="en-US" dirty="0"/>
              <a:t>接口</a:t>
            </a: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34</a:t>
            </a:fld>
            <a:endParaRPr lang="zh-CN" altLang="en-US"/>
          </a:p>
        </p:txBody>
      </p:sp>
    </p:spTree>
    <p:extLst>
      <p:ext uri="{BB962C8B-B14F-4D97-AF65-F5344CB8AC3E}">
        <p14:creationId xmlns:p14="http://schemas.microsoft.com/office/powerpoint/2010/main" val="10666246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35</a:t>
            </a:fld>
            <a:endParaRPr lang="zh-CN" altLang="en-US"/>
          </a:p>
        </p:txBody>
      </p:sp>
    </p:spTree>
    <p:extLst>
      <p:ext uri="{BB962C8B-B14F-4D97-AF65-F5344CB8AC3E}">
        <p14:creationId xmlns:p14="http://schemas.microsoft.com/office/powerpoint/2010/main" val="32428812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36</a:t>
            </a:fld>
            <a:endParaRPr lang="zh-CN" altLang="en-US"/>
          </a:p>
        </p:txBody>
      </p:sp>
    </p:spTree>
    <p:extLst>
      <p:ext uri="{BB962C8B-B14F-4D97-AF65-F5344CB8AC3E}">
        <p14:creationId xmlns:p14="http://schemas.microsoft.com/office/powerpoint/2010/main" val="1815117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37</a:t>
            </a:fld>
            <a:endParaRPr lang="zh-CN" altLang="en-US"/>
          </a:p>
        </p:txBody>
      </p:sp>
    </p:spTree>
    <p:extLst>
      <p:ext uri="{BB962C8B-B14F-4D97-AF65-F5344CB8AC3E}">
        <p14:creationId xmlns:p14="http://schemas.microsoft.com/office/powerpoint/2010/main" val="20091074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38</a:t>
            </a:fld>
            <a:endParaRPr lang="zh-CN" altLang="en-US"/>
          </a:p>
        </p:txBody>
      </p:sp>
    </p:spTree>
    <p:extLst>
      <p:ext uri="{BB962C8B-B14F-4D97-AF65-F5344CB8AC3E}">
        <p14:creationId xmlns:p14="http://schemas.microsoft.com/office/powerpoint/2010/main" val="25093841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39</a:t>
            </a:fld>
            <a:endParaRPr lang="zh-CN" altLang="en-US"/>
          </a:p>
        </p:txBody>
      </p:sp>
    </p:spTree>
    <p:extLst>
      <p:ext uri="{BB962C8B-B14F-4D97-AF65-F5344CB8AC3E}">
        <p14:creationId xmlns:p14="http://schemas.microsoft.com/office/powerpoint/2010/main" val="3713693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a:t>
            </a:fld>
            <a:endParaRPr lang="zh-CN" altLang="en-US"/>
          </a:p>
        </p:txBody>
      </p:sp>
    </p:spTree>
    <p:extLst>
      <p:ext uri="{BB962C8B-B14F-4D97-AF65-F5344CB8AC3E}">
        <p14:creationId xmlns:p14="http://schemas.microsoft.com/office/powerpoint/2010/main" val="17542709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40</a:t>
            </a:fld>
            <a:endParaRPr lang="zh-CN" altLang="en-US"/>
          </a:p>
        </p:txBody>
      </p:sp>
    </p:spTree>
    <p:extLst>
      <p:ext uri="{BB962C8B-B14F-4D97-AF65-F5344CB8AC3E}">
        <p14:creationId xmlns:p14="http://schemas.microsoft.com/office/powerpoint/2010/main" val="32350042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41</a:t>
            </a:fld>
            <a:endParaRPr lang="zh-CN" altLang="en-US"/>
          </a:p>
        </p:txBody>
      </p:sp>
    </p:spTree>
    <p:extLst>
      <p:ext uri="{BB962C8B-B14F-4D97-AF65-F5344CB8AC3E}">
        <p14:creationId xmlns:p14="http://schemas.microsoft.com/office/powerpoint/2010/main" val="5648178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42</a:t>
            </a:fld>
            <a:endParaRPr lang="zh-CN" altLang="en-US"/>
          </a:p>
        </p:txBody>
      </p:sp>
    </p:spTree>
    <p:extLst>
      <p:ext uri="{BB962C8B-B14F-4D97-AF65-F5344CB8AC3E}">
        <p14:creationId xmlns:p14="http://schemas.microsoft.com/office/powerpoint/2010/main" val="17972359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43</a:t>
            </a:fld>
            <a:endParaRPr lang="zh-CN" altLang="en-US"/>
          </a:p>
        </p:txBody>
      </p:sp>
    </p:spTree>
    <p:extLst>
      <p:ext uri="{BB962C8B-B14F-4D97-AF65-F5344CB8AC3E}">
        <p14:creationId xmlns:p14="http://schemas.microsoft.com/office/powerpoint/2010/main" val="9965733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44</a:t>
            </a:fld>
            <a:endParaRPr lang="zh-CN" altLang="en-US"/>
          </a:p>
        </p:txBody>
      </p:sp>
    </p:spTree>
    <p:extLst>
      <p:ext uri="{BB962C8B-B14F-4D97-AF65-F5344CB8AC3E}">
        <p14:creationId xmlns:p14="http://schemas.microsoft.com/office/powerpoint/2010/main" val="1318754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45</a:t>
            </a:fld>
            <a:endParaRPr lang="zh-CN" altLang="en-US"/>
          </a:p>
        </p:txBody>
      </p:sp>
    </p:spTree>
    <p:extLst>
      <p:ext uri="{BB962C8B-B14F-4D97-AF65-F5344CB8AC3E}">
        <p14:creationId xmlns:p14="http://schemas.microsoft.com/office/powerpoint/2010/main" val="2242495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46</a:t>
            </a:fld>
            <a:endParaRPr lang="zh-CN" altLang="en-US"/>
          </a:p>
        </p:txBody>
      </p:sp>
    </p:spTree>
    <p:extLst>
      <p:ext uri="{BB962C8B-B14F-4D97-AF65-F5344CB8AC3E}">
        <p14:creationId xmlns:p14="http://schemas.microsoft.com/office/powerpoint/2010/main" val="18602470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47</a:t>
            </a:fld>
            <a:endParaRPr lang="zh-CN" altLang="en-US"/>
          </a:p>
        </p:txBody>
      </p:sp>
    </p:spTree>
    <p:extLst>
      <p:ext uri="{BB962C8B-B14F-4D97-AF65-F5344CB8AC3E}">
        <p14:creationId xmlns:p14="http://schemas.microsoft.com/office/powerpoint/2010/main" val="34474566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48</a:t>
            </a:fld>
            <a:endParaRPr lang="zh-CN" altLang="en-US"/>
          </a:p>
        </p:txBody>
      </p:sp>
    </p:spTree>
    <p:extLst>
      <p:ext uri="{BB962C8B-B14F-4D97-AF65-F5344CB8AC3E}">
        <p14:creationId xmlns:p14="http://schemas.microsoft.com/office/powerpoint/2010/main" val="2677788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49</a:t>
            </a:fld>
            <a:endParaRPr lang="zh-CN" altLang="en-US"/>
          </a:p>
        </p:txBody>
      </p:sp>
    </p:spTree>
    <p:extLst>
      <p:ext uri="{BB962C8B-B14F-4D97-AF65-F5344CB8AC3E}">
        <p14:creationId xmlns:p14="http://schemas.microsoft.com/office/powerpoint/2010/main" val="25461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a:t>
            </a:fld>
            <a:endParaRPr lang="zh-CN" altLang="en-US"/>
          </a:p>
        </p:txBody>
      </p:sp>
    </p:spTree>
    <p:extLst>
      <p:ext uri="{BB962C8B-B14F-4D97-AF65-F5344CB8AC3E}">
        <p14:creationId xmlns:p14="http://schemas.microsoft.com/office/powerpoint/2010/main" val="16728086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50</a:t>
            </a:fld>
            <a:endParaRPr lang="zh-CN" altLang="en-US"/>
          </a:p>
        </p:txBody>
      </p:sp>
    </p:spTree>
    <p:extLst>
      <p:ext uri="{BB962C8B-B14F-4D97-AF65-F5344CB8AC3E}">
        <p14:creationId xmlns:p14="http://schemas.microsoft.com/office/powerpoint/2010/main" val="16516132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51</a:t>
            </a:fld>
            <a:endParaRPr lang="zh-CN" altLang="en-US"/>
          </a:p>
        </p:txBody>
      </p:sp>
    </p:spTree>
    <p:extLst>
      <p:ext uri="{BB962C8B-B14F-4D97-AF65-F5344CB8AC3E}">
        <p14:creationId xmlns:p14="http://schemas.microsoft.com/office/powerpoint/2010/main" val="1426552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52</a:t>
            </a:fld>
            <a:endParaRPr lang="zh-CN" altLang="en-US"/>
          </a:p>
        </p:txBody>
      </p:sp>
    </p:spTree>
    <p:extLst>
      <p:ext uri="{BB962C8B-B14F-4D97-AF65-F5344CB8AC3E}">
        <p14:creationId xmlns:p14="http://schemas.microsoft.com/office/powerpoint/2010/main" val="20470619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53</a:t>
            </a:fld>
            <a:endParaRPr lang="zh-CN" altLang="en-US"/>
          </a:p>
        </p:txBody>
      </p:sp>
    </p:spTree>
    <p:extLst>
      <p:ext uri="{BB962C8B-B14F-4D97-AF65-F5344CB8AC3E}">
        <p14:creationId xmlns:p14="http://schemas.microsoft.com/office/powerpoint/2010/main" val="38074053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SSH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54</a:t>
            </a:fld>
            <a:endParaRPr lang="zh-CN" altLang="en-US"/>
          </a:p>
        </p:txBody>
      </p:sp>
    </p:spTree>
    <p:extLst>
      <p:ext uri="{BB962C8B-B14F-4D97-AF65-F5344CB8AC3E}">
        <p14:creationId xmlns:p14="http://schemas.microsoft.com/office/powerpoint/2010/main" val="17404310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55</a:t>
            </a:fld>
            <a:endParaRPr lang="zh-CN" altLang="en-US"/>
          </a:p>
        </p:txBody>
      </p:sp>
    </p:spTree>
    <p:extLst>
      <p:ext uri="{BB962C8B-B14F-4D97-AF65-F5344CB8AC3E}">
        <p14:creationId xmlns:p14="http://schemas.microsoft.com/office/powerpoint/2010/main" val="38522525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56</a:t>
            </a:fld>
            <a:endParaRPr lang="zh-CN" altLang="en-US"/>
          </a:p>
        </p:txBody>
      </p:sp>
    </p:spTree>
    <p:extLst>
      <p:ext uri="{BB962C8B-B14F-4D97-AF65-F5344CB8AC3E}">
        <p14:creationId xmlns:p14="http://schemas.microsoft.com/office/powerpoint/2010/main" val="34339533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57</a:t>
            </a:fld>
            <a:endParaRPr lang="zh-CN" altLang="en-US"/>
          </a:p>
        </p:txBody>
      </p:sp>
    </p:spTree>
    <p:extLst>
      <p:ext uri="{BB962C8B-B14F-4D97-AF65-F5344CB8AC3E}">
        <p14:creationId xmlns:p14="http://schemas.microsoft.com/office/powerpoint/2010/main" val="3619902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AutoNum type="arabicPeriod"/>
            </a:pPr>
            <a:r>
              <a:rPr lang="zh-CN" altLang="zh-CN" sz="1600" kern="1200" dirty="0">
                <a:solidFill>
                  <a:schemeClr val="tx1"/>
                </a:solidFill>
                <a:effectLst/>
                <a:latin typeface="+mn-lt"/>
                <a:ea typeface="+mn-ea"/>
                <a:cs typeface="+mn-cs"/>
              </a:rPr>
              <a:t>相对于计算任务占用资源，运行虚拟机占用资源可以看成是一种浪费</a:t>
            </a:r>
            <a:r>
              <a:rPr lang="zh-CN" altLang="zh-CN" sz="1600" dirty="0">
                <a:effectLst/>
              </a:rPr>
              <a:t> </a:t>
            </a:r>
            <a:endParaRPr lang="en-US" altLang="zh-CN" sz="1600" dirty="0">
              <a:effectLst/>
            </a:endParaRPr>
          </a:p>
          <a:p>
            <a:pPr marL="342900" indent="-342900">
              <a:buAutoNum type="arabicPeriod"/>
            </a:pPr>
            <a:r>
              <a:rPr lang="zh-CN" altLang="zh-CN" sz="1200" kern="1200" dirty="0">
                <a:solidFill>
                  <a:schemeClr val="tx1"/>
                </a:solidFill>
                <a:effectLst/>
                <a:latin typeface="+mn-lt"/>
                <a:ea typeface="+mn-ea"/>
                <a:cs typeface="+mn-cs"/>
              </a:rPr>
              <a:t>技术限制，他们可能无法像大公司一样在物理机器上运行多个相互隔离的虚拟机实例供用户使用，并进行监听与记账收费。并且，小企业或个人的空闲计算资源可能不够充裕，无法支持运行多个虚拟机并同时运行计算任务。</a:t>
            </a:r>
            <a:r>
              <a:rPr lang="zh-CN" altLang="zh-CN" sz="1600" dirty="0">
                <a:effectLst/>
              </a:rPr>
              <a:t> </a:t>
            </a:r>
            <a:endParaRPr lang="en-US" altLang="zh-CN" sz="1600" dirty="0">
              <a:effectLst/>
            </a:endParaRPr>
          </a:p>
          <a:p>
            <a:pPr marL="342900" indent="-342900">
              <a:buAutoNum type="arabicPeriod"/>
            </a:pPr>
            <a:r>
              <a:rPr lang="zh-CN" altLang="zh-CN" sz="1200" kern="1200" dirty="0">
                <a:solidFill>
                  <a:schemeClr val="tx1"/>
                </a:solidFill>
                <a:effectLst/>
                <a:latin typeface="+mn-lt"/>
                <a:ea typeface="+mn-ea"/>
                <a:cs typeface="+mn-cs"/>
              </a:rPr>
              <a:t>面对一个虚拟机实例，需要花费时间精力去学习虚拟机系统的使用。并且，还可能需要在虚拟机上配置代码运行环境。而他们想要的服务，只是上传代码文件到服务器运行，然后得到结果。</a:t>
            </a:r>
            <a:r>
              <a:rPr lang="zh-CN" altLang="zh-CN" sz="1600" dirty="0">
                <a:effectLst/>
              </a:rPr>
              <a:t> </a:t>
            </a:r>
            <a:endParaRPr lang="en-US" altLang="zh-CN" sz="1600" dirty="0">
              <a:effectLst/>
            </a:endParaRPr>
          </a:p>
          <a:p>
            <a:pPr marL="342900" indent="-342900">
              <a:buAutoNum type="arabicPeriod"/>
            </a:pPr>
            <a:endParaRPr lang="en-US" altLang="zh-CN" sz="1600" dirty="0">
              <a:effectLst/>
            </a:endParaRPr>
          </a:p>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6</a:t>
            </a:fld>
            <a:endParaRPr lang="zh-CN" altLang="en-US"/>
          </a:p>
        </p:txBody>
      </p:sp>
    </p:spTree>
    <p:extLst>
      <p:ext uri="{BB962C8B-B14F-4D97-AF65-F5344CB8AC3E}">
        <p14:creationId xmlns:p14="http://schemas.microsoft.com/office/powerpoint/2010/main" val="3350883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本文设计的基于</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和区块链的隐私保护计算平台，其基本运作流程是：平台在</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中运行，用户上传计算任务（代码）到平台。平台令用户代码在</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中执行，并得到运行结果以及运行过程信息。而后平台将加密的运行结果和运行信息存入区块链中，区块链可公开访问，用户访问区块链内容以获取运行结果。</a:t>
            </a:r>
          </a:p>
          <a:p>
            <a:r>
              <a:rPr lang="zh-CN" altLang="zh-CN" sz="1200" kern="1200" dirty="0">
                <a:solidFill>
                  <a:schemeClr val="tx1"/>
                </a:solidFill>
                <a:effectLst/>
                <a:latin typeface="+mn-lt"/>
                <a:ea typeface="+mn-ea"/>
                <a:cs typeface="+mn-cs"/>
              </a:rPr>
              <a:t>本文设计的平台，只用在物理机器上运行一个带有在</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执行代码的功能的系统，然后在该系统中执行一套程序。这套程序会生成并管理密钥，接收客户端发来的代码，然后执行代码完成计算任务，最后把计算结果以及计算过程信息记录在区块链上。加密算法、散列算法等密码学技术保证了客户端和服务端数据传输的保密性；在</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中执行程序保证了计算任务运行时的保密性；区块链上储存加密后的计算结果和计算过程信息，保证了计算结果的不可篡改性、保密性和匿名性，实现了全程的隐私保护。</a:t>
            </a:r>
          </a:p>
          <a:p>
            <a:r>
              <a:rPr lang="zh-CN" altLang="zh-CN" sz="1200" kern="1200" dirty="0">
                <a:solidFill>
                  <a:schemeClr val="tx1"/>
                </a:solidFill>
                <a:effectLst/>
                <a:latin typeface="+mn-lt"/>
                <a:ea typeface="+mn-ea"/>
                <a:cs typeface="+mn-cs"/>
              </a:rPr>
              <a:t>本文设计的基于</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和区块链的隐私保护计算平台只用在物理机器上运行一个操作系统，不会有运行多个虚拟机占用过多资源的情况。并且，运行本文提出计算平台的技术门槛和开销，相比运行上述云计算服务平台要低。此外，用密码学技术、</a:t>
            </a:r>
            <a:r>
              <a:rPr lang="en-US" altLang="zh-CN" sz="1200" kern="1200" dirty="0">
                <a:solidFill>
                  <a:schemeClr val="tx1"/>
                </a:solidFill>
                <a:effectLst/>
                <a:latin typeface="+mn-lt"/>
                <a:ea typeface="+mn-ea"/>
                <a:cs typeface="+mn-cs"/>
              </a:rPr>
              <a:t>TEE</a:t>
            </a:r>
            <a:r>
              <a:rPr lang="zh-CN" altLang="zh-CN" sz="1200" kern="1200" dirty="0">
                <a:solidFill>
                  <a:schemeClr val="tx1"/>
                </a:solidFill>
                <a:effectLst/>
                <a:latin typeface="+mn-lt"/>
                <a:ea typeface="+mn-ea"/>
                <a:cs typeface="+mn-cs"/>
              </a:rPr>
              <a:t>和区块链实现的全程隐私保护，可以让用户足够信任。而用户需要做的只是通过</a:t>
            </a:r>
            <a:r>
              <a:rPr lang="en-US" altLang="zh-CN" sz="1200" kern="1200" dirty="0">
                <a:solidFill>
                  <a:schemeClr val="tx1"/>
                </a:solidFill>
                <a:effectLst/>
                <a:latin typeface="+mn-lt"/>
                <a:ea typeface="+mn-ea"/>
                <a:cs typeface="+mn-cs"/>
              </a:rPr>
              <a:t>HTTP</a:t>
            </a:r>
            <a:r>
              <a:rPr lang="en-US" altLang="zh-CN" sz="1200" kern="1200" baseline="30000" dirty="0">
                <a:solidFill>
                  <a:schemeClr val="tx1"/>
                </a:solidFill>
                <a:effectLst/>
                <a:latin typeface="+mn-lt"/>
                <a:ea typeface="+mn-ea"/>
                <a:cs typeface="+mn-cs"/>
              </a:rPr>
              <a:t>[8]</a:t>
            </a:r>
            <a:r>
              <a:rPr lang="zh-CN" altLang="zh-CN" sz="1200" kern="1200" dirty="0">
                <a:solidFill>
                  <a:schemeClr val="tx1"/>
                </a:solidFill>
                <a:effectLst/>
                <a:latin typeface="+mn-lt"/>
                <a:ea typeface="+mn-ea"/>
                <a:cs typeface="+mn-cs"/>
              </a:rPr>
              <a:t>请求与计算平台进行交互，无需操作一个完整的系统。可见，本文设计的计算平台改善了前述云计算服务平台存在的缺点。</a:t>
            </a: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7</a:t>
            </a:fld>
            <a:endParaRPr lang="zh-CN" altLang="en-US"/>
          </a:p>
        </p:txBody>
      </p:sp>
    </p:spTree>
    <p:extLst>
      <p:ext uri="{BB962C8B-B14F-4D97-AF65-F5344CB8AC3E}">
        <p14:creationId xmlns:p14="http://schemas.microsoft.com/office/powerpoint/2010/main" val="3156760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作者请关注公众号壹课，请尊重原作者。</a:t>
            </a:r>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8</a:t>
            </a:fld>
            <a:endParaRPr lang="zh-CN" altLang="en-US"/>
          </a:p>
        </p:txBody>
      </p:sp>
    </p:spTree>
    <p:extLst>
      <p:ext uri="{BB962C8B-B14F-4D97-AF65-F5344CB8AC3E}">
        <p14:creationId xmlns:p14="http://schemas.microsoft.com/office/powerpoint/2010/main" val="1901677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9</a:t>
            </a:fld>
            <a:endParaRPr lang="zh-CN" altLang="en-US"/>
          </a:p>
        </p:txBody>
      </p:sp>
    </p:spTree>
    <p:extLst>
      <p:ext uri="{BB962C8B-B14F-4D97-AF65-F5344CB8AC3E}">
        <p14:creationId xmlns:p14="http://schemas.microsoft.com/office/powerpoint/2010/main" val="1341979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01D6EFD-F0A0-F541-B7C5-15A4A2BDF888}" type="datetime1">
              <a:rPr lang="zh-CN" altLang="en-US" smtClean="0"/>
              <a:t>2021/5/12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EFD04DF-9CFA-A849-86DC-1EBC58BE19B2}" type="datetime1">
              <a:rPr lang="zh-CN" altLang="en-US" smtClean="0"/>
              <a:t>2021/5/12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3787F98-10EF-6A4D-B609-7CE13CDD2AE0}" type="datetime1">
              <a:rPr lang="zh-CN" altLang="en-US" smtClean="0"/>
              <a:t>2021/5/12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67C8FBF-1D5C-804A-8249-41B031E18E73}" type="datetime1">
              <a:rPr lang="zh-CN" altLang="en-US" smtClean="0"/>
              <a:t>2021/5/12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1F99763-0D8B-4945-A803-05F32A351466}" type="datetime1">
              <a:rPr lang="zh-CN" altLang="en-US" smtClean="0"/>
              <a:t>2021/5/12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1E938BD-F3EE-D041-95CD-6B0407B8E99F}" type="datetime1">
              <a:rPr lang="zh-CN" altLang="en-US" smtClean="0"/>
              <a:t>2021/5/12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FB0F347-F5DD-7341-A428-ADB0C81D10CD}" type="datetime1">
              <a:rPr lang="zh-CN" altLang="en-US" smtClean="0"/>
              <a:t>2021/5/12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1526CE7-FCED-0941-8612-7A1196902556}" type="datetime1">
              <a:rPr lang="zh-CN" altLang="en-US" smtClean="0"/>
              <a:t>2021/5/12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58F4D05-5F73-AB44-B1E8-40615B4D4D6D}" type="datetime1">
              <a:rPr lang="zh-CN" altLang="en-US" smtClean="0"/>
              <a:t>2021/5/12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BA9AD62-CE49-BB49-8305-F2D5C0B05680}" type="datetime1">
              <a:rPr lang="zh-CN" altLang="en-US" smtClean="0"/>
              <a:t>2021/5/12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A9A53E6-5374-714F-AD29-48440BF5A17F}" type="datetime1">
              <a:rPr lang="zh-CN" altLang="en-US" smtClean="0"/>
              <a:t>2021/5/12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4327BA-5428-BB4E-B7AF-A9F9680CF7B9}" type="datetime1">
              <a:rPr lang="zh-CN" altLang="en-US" smtClean="0"/>
              <a:t>2021/5/12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400" b="1">
                <a:solidFill>
                  <a:schemeClr val="tx1">
                    <a:tint val="75000"/>
                  </a:schemeClr>
                </a:solidFill>
              </a:defRPr>
            </a:lvl1pPr>
          </a:lstStyle>
          <a:p>
            <a:fld id="{01635508-54A0-4FB0-A4C5-6467DE85E924}"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github.com/MIllionBenjamin/cloud_computing_platform_based_on_TEE_and_Blockchain"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980992B-A486-430C-A180-2758E93E29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23" r="14726" b="48018"/>
          <a:stretch/>
        </p:blipFill>
        <p:spPr>
          <a:xfrm>
            <a:off x="15050" y="5223309"/>
            <a:ext cx="5870824" cy="1634689"/>
          </a:xfrm>
          <a:prstGeom prst="rect">
            <a:avLst/>
          </a:prstGeom>
        </p:spPr>
      </p:pic>
      <p:grpSp>
        <p:nvGrpSpPr>
          <p:cNvPr id="2" name="组合 1"/>
          <p:cNvGrpSpPr/>
          <p:nvPr/>
        </p:nvGrpSpPr>
        <p:grpSpPr>
          <a:xfrm>
            <a:off x="4705866" y="0"/>
            <a:ext cx="2780268" cy="3063728"/>
            <a:chOff x="4705866" y="0"/>
            <a:chExt cx="2780268" cy="3063728"/>
          </a:xfrm>
        </p:grpSpPr>
        <p:sp>
          <p:nvSpPr>
            <p:cNvPr id="28" name="任意多边形 27"/>
            <p:cNvSpPr/>
            <p:nvPr/>
          </p:nvSpPr>
          <p:spPr>
            <a:xfrm>
              <a:off x="4705866" y="0"/>
              <a:ext cx="2780268" cy="3063728"/>
            </a:xfrm>
            <a:custGeom>
              <a:avLst/>
              <a:gdLst>
                <a:gd name="connsiteX0" fmla="*/ 0 w 2780268"/>
                <a:gd name="connsiteY0" fmla="*/ 0 h 3063728"/>
                <a:gd name="connsiteX1" fmla="*/ 2780268 w 2780268"/>
                <a:gd name="connsiteY1" fmla="*/ 0 h 3063728"/>
                <a:gd name="connsiteX2" fmla="*/ 2780268 w 2780268"/>
                <a:gd name="connsiteY2" fmla="*/ 1673594 h 3063728"/>
                <a:gd name="connsiteX3" fmla="*/ 1390134 w 2780268"/>
                <a:gd name="connsiteY3" fmla="*/ 3063728 h 3063728"/>
                <a:gd name="connsiteX4" fmla="*/ 0 w 2780268"/>
                <a:gd name="connsiteY4" fmla="*/ 1673594 h 3063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268" h="3063728">
                  <a:moveTo>
                    <a:pt x="0" y="0"/>
                  </a:moveTo>
                  <a:lnTo>
                    <a:pt x="2780268" y="0"/>
                  </a:lnTo>
                  <a:lnTo>
                    <a:pt x="2780268" y="1673594"/>
                  </a:lnTo>
                  <a:cubicBezTo>
                    <a:pt x="2780268" y="2441344"/>
                    <a:pt x="2157884" y="3063728"/>
                    <a:pt x="1390134" y="3063728"/>
                  </a:cubicBezTo>
                  <a:cubicBezTo>
                    <a:pt x="622384" y="3063728"/>
                    <a:pt x="0" y="2441344"/>
                    <a:pt x="0" y="1673594"/>
                  </a:cubicBezTo>
                  <a:close/>
                </a:path>
              </a:pathLst>
            </a:cu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875891" y="408799"/>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p:nvSpPr>
        <p:spPr>
          <a:xfrm>
            <a:off x="0" y="5223310"/>
            <a:ext cx="12192000" cy="1634689"/>
          </a:xfrm>
          <a:prstGeom prst="rect">
            <a:avLst/>
          </a:prstGeom>
          <a:gradFill flip="none" rotWithShape="1">
            <a:gsLst>
              <a:gs pos="0">
                <a:srgbClr val="014924"/>
              </a:gs>
              <a:gs pos="51000">
                <a:srgbClr val="014924"/>
              </a:gs>
              <a:gs pos="80000">
                <a:srgbClr val="014924">
                  <a:alpha val="80000"/>
                </a:srgbClr>
              </a:gs>
              <a:gs pos="100000">
                <a:srgbClr val="014924">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0" y="5053673"/>
            <a:ext cx="12192000" cy="7710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461863" y="3062784"/>
            <a:ext cx="7267246" cy="1754326"/>
          </a:xfrm>
          <a:prstGeom prst="rect">
            <a:avLst/>
          </a:prstGeom>
          <a:noFill/>
        </p:spPr>
        <p:txBody>
          <a:bodyPr wrap="square" rtlCol="0">
            <a:spAutoFit/>
          </a:bodyPr>
          <a:lstStyle/>
          <a:p>
            <a:pPr algn="ctr"/>
            <a:r>
              <a:rPr lang="zh-CN" altLang="en-US" sz="5400" b="1" dirty="0">
                <a:solidFill>
                  <a:srgbClr val="014924"/>
                </a:solidFill>
                <a:latin typeface="微软雅黑" panose="020B0503020204020204" pitchFamily="34" charset="-122"/>
                <a:ea typeface="微软雅黑" panose="020B0503020204020204" pitchFamily="34" charset="-122"/>
              </a:rPr>
              <a:t>基于</a:t>
            </a:r>
            <a:r>
              <a:rPr lang="en-US" altLang="zh-CN" sz="5400" b="1" dirty="0">
                <a:solidFill>
                  <a:srgbClr val="014924"/>
                </a:solidFill>
                <a:latin typeface="微软雅黑" panose="020B0503020204020204" pitchFamily="34" charset="-122"/>
                <a:ea typeface="微软雅黑" panose="020B0503020204020204" pitchFamily="34" charset="-122"/>
              </a:rPr>
              <a:t>TEE</a:t>
            </a:r>
            <a:r>
              <a:rPr lang="zh-CN" altLang="en-US" sz="5400" b="1" dirty="0">
                <a:solidFill>
                  <a:srgbClr val="014924"/>
                </a:solidFill>
                <a:latin typeface="微软雅黑" panose="020B0503020204020204" pitchFamily="34" charset="-122"/>
                <a:ea typeface="微软雅黑" panose="020B0503020204020204" pitchFamily="34" charset="-122"/>
              </a:rPr>
              <a:t>和区块链的</a:t>
            </a:r>
            <a:endParaRPr lang="en-US" altLang="zh-CN" sz="5400" b="1" dirty="0">
              <a:solidFill>
                <a:srgbClr val="014924"/>
              </a:solidFill>
              <a:latin typeface="微软雅黑" panose="020B0503020204020204" pitchFamily="34" charset="-122"/>
              <a:ea typeface="微软雅黑" panose="020B0503020204020204" pitchFamily="34" charset="-122"/>
            </a:endParaRPr>
          </a:p>
          <a:p>
            <a:pPr algn="ctr"/>
            <a:r>
              <a:rPr lang="zh-CN" altLang="en-US" sz="5400" b="1" dirty="0">
                <a:solidFill>
                  <a:srgbClr val="014924"/>
                </a:solidFill>
                <a:latin typeface="微软雅黑" panose="020B0503020204020204" pitchFamily="34" charset="-122"/>
                <a:ea typeface="微软雅黑" panose="020B0503020204020204" pitchFamily="34" charset="-122"/>
              </a:rPr>
              <a:t>隐私保护计算平台</a:t>
            </a:r>
          </a:p>
        </p:txBody>
      </p:sp>
      <p:sp>
        <p:nvSpPr>
          <p:cNvPr id="19" name="文本框 18"/>
          <p:cNvSpPr txBox="1"/>
          <p:nvPr/>
        </p:nvSpPr>
        <p:spPr>
          <a:xfrm>
            <a:off x="880232" y="5804729"/>
            <a:ext cx="2638948"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院系：计算机学院 </a:t>
            </a:r>
          </a:p>
        </p:txBody>
      </p:sp>
      <p:sp>
        <p:nvSpPr>
          <p:cNvPr id="20" name="文本框 19"/>
          <p:cNvSpPr txBox="1"/>
          <p:nvPr/>
        </p:nvSpPr>
        <p:spPr>
          <a:xfrm>
            <a:off x="3662428" y="5804729"/>
            <a:ext cx="2109902"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专业：软件工程</a:t>
            </a:r>
          </a:p>
        </p:txBody>
      </p:sp>
      <p:sp>
        <p:nvSpPr>
          <p:cNvPr id="21" name="文本框 20"/>
          <p:cNvSpPr txBox="1"/>
          <p:nvPr/>
        </p:nvSpPr>
        <p:spPr>
          <a:xfrm>
            <a:off x="6029122" y="5804535"/>
            <a:ext cx="2138600"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答辩人：王明业</a:t>
            </a:r>
          </a:p>
        </p:txBody>
      </p:sp>
      <p:sp>
        <p:nvSpPr>
          <p:cNvPr id="22" name="文本框 21"/>
          <p:cNvSpPr txBox="1"/>
          <p:nvPr/>
        </p:nvSpPr>
        <p:spPr>
          <a:xfrm>
            <a:off x="8471338" y="5804535"/>
            <a:ext cx="3220553"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指导老师：郑子彬、陈武辉</a:t>
            </a:r>
          </a:p>
        </p:txBody>
      </p:sp>
      <p:pic>
        <p:nvPicPr>
          <p:cNvPr id="6" name="图片 5">
            <a:extLst>
              <a:ext uri="{FF2B5EF4-FFF2-40B4-BE49-F238E27FC236}">
                <a16:creationId xmlns:a16="http://schemas.microsoft.com/office/drawing/2014/main" id="{D4808FC5-E707-48A2-A3B9-F4CE190D5E4C}"/>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114939" y="650634"/>
            <a:ext cx="1936392" cy="193081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关键技术</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10</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7297767" cy="461665"/>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TEE</a:t>
            </a:r>
            <a:r>
              <a:rPr lang="zh-CN" altLang="en-US" sz="2400" dirty="0">
                <a:latin typeface="微软雅黑" panose="020B0503020204020204" pitchFamily="34" charset="-122"/>
                <a:ea typeface="微软雅黑" panose="020B0503020204020204" pitchFamily="34" charset="-122"/>
              </a:rPr>
              <a:t>工具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Intel Software Guard Extensions (SGX) </a:t>
            </a:r>
          </a:p>
        </p:txBody>
      </p:sp>
      <p:sp>
        <p:nvSpPr>
          <p:cNvPr id="21" name="矩形 20">
            <a:extLst>
              <a:ext uri="{FF2B5EF4-FFF2-40B4-BE49-F238E27FC236}">
                <a16:creationId xmlns:a16="http://schemas.microsoft.com/office/drawing/2014/main" id="{17EB8992-B14E-864D-BCFD-4B5CE5504A97}"/>
              </a:ext>
            </a:extLst>
          </p:cNvPr>
          <p:cNvSpPr/>
          <p:nvPr/>
        </p:nvSpPr>
        <p:spPr>
          <a:xfrm>
            <a:off x="533400" y="1893862"/>
            <a:ext cx="9418122" cy="1422890"/>
          </a:xfrm>
          <a:prstGeom prst="rect">
            <a:avLst/>
          </a:prstGeom>
        </p:spPr>
        <p:txBody>
          <a:bodyPr wrap="square">
            <a:spAutoFit/>
          </a:bodyPr>
          <a:lstStyle/>
          <a:p>
            <a:pPr marL="457200" indent="-457200" defTabSz="914377">
              <a:lnSpc>
                <a:spcPct val="150000"/>
              </a:lnSpc>
              <a:buFontTx/>
              <a:buChar char="-"/>
            </a:pPr>
            <a:r>
              <a:rPr lang="en" altLang="zh-CN" sz="2000" dirty="0">
                <a:solidFill>
                  <a:prstClr val="black"/>
                </a:solidFill>
                <a:latin typeface="Microsoft YaHei" panose="020B0503020204020204" pitchFamily="34" charset="-122"/>
                <a:ea typeface="Microsoft YaHei" panose="020B0503020204020204" pitchFamily="34" charset="-122"/>
              </a:rPr>
              <a:t>Intel SGX</a:t>
            </a:r>
            <a:r>
              <a:rPr lang="zh-CN" altLang="en-US" sz="2000" dirty="0">
                <a:solidFill>
                  <a:prstClr val="black"/>
                </a:solidFill>
                <a:latin typeface="Microsoft YaHei" panose="020B0503020204020204" pitchFamily="34" charset="-122"/>
                <a:ea typeface="Microsoft YaHei" panose="020B0503020204020204" pitchFamily="34" charset="-122"/>
              </a:rPr>
              <a:t>可以在</a:t>
            </a:r>
            <a:r>
              <a:rPr lang="en" altLang="zh-CN" sz="2000" dirty="0">
                <a:solidFill>
                  <a:prstClr val="black"/>
                </a:solidFill>
                <a:latin typeface="Microsoft YaHei" panose="020B0503020204020204" pitchFamily="34" charset="-122"/>
                <a:ea typeface="Microsoft YaHei" panose="020B0503020204020204" pitchFamily="34" charset="-122"/>
              </a:rPr>
              <a:t>CPU</a:t>
            </a:r>
            <a:r>
              <a:rPr lang="zh-CN" altLang="en" sz="2000" dirty="0">
                <a:solidFill>
                  <a:prstClr val="black"/>
                </a:solidFill>
                <a:latin typeface="Microsoft YaHei" panose="020B0503020204020204" pitchFamily="34" charset="-122"/>
                <a:ea typeface="Microsoft YaHei" panose="020B0503020204020204" pitchFamily="34" charset="-122"/>
              </a:rPr>
              <a:t>、</a:t>
            </a:r>
            <a:r>
              <a:rPr lang="zh-CN" altLang="en-US" sz="2000" dirty="0">
                <a:solidFill>
                  <a:prstClr val="black"/>
                </a:solidFill>
                <a:latin typeface="Microsoft YaHei" panose="020B0503020204020204" pitchFamily="34" charset="-122"/>
                <a:ea typeface="Microsoft YaHei" panose="020B0503020204020204" pitchFamily="34" charset="-122"/>
              </a:rPr>
              <a:t>缓存和内存中划分出安全区；</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比较底层，使用</a:t>
            </a:r>
            <a:r>
              <a:rPr lang="en" altLang="zh-CN" sz="2000" dirty="0">
                <a:solidFill>
                  <a:prstClr val="black"/>
                </a:solidFill>
                <a:latin typeface="Microsoft YaHei" panose="020B0503020204020204" pitchFamily="34" charset="-122"/>
                <a:ea typeface="Microsoft YaHei" panose="020B0503020204020204" pitchFamily="34" charset="-122"/>
              </a:rPr>
              <a:t>Intel SGX</a:t>
            </a:r>
            <a:r>
              <a:rPr lang="zh-CN" altLang="en-US" sz="2000" dirty="0">
                <a:solidFill>
                  <a:prstClr val="black"/>
                </a:solidFill>
                <a:latin typeface="Microsoft YaHei" panose="020B0503020204020204" pitchFamily="34" charset="-122"/>
                <a:ea typeface="Microsoft YaHei" panose="020B0503020204020204" pitchFamily="34" charset="-122"/>
              </a:rPr>
              <a:t>的</a:t>
            </a:r>
            <a:r>
              <a:rPr lang="en" altLang="zh-CN" sz="2000" dirty="0">
                <a:solidFill>
                  <a:prstClr val="black"/>
                </a:solidFill>
                <a:latin typeface="Microsoft YaHei" panose="020B0503020204020204" pitchFamily="34" charset="-122"/>
                <a:ea typeface="Microsoft YaHei" panose="020B0503020204020204" pitchFamily="34" charset="-122"/>
              </a:rPr>
              <a:t>SDK</a:t>
            </a:r>
            <a:r>
              <a:rPr lang="zh-CN" altLang="en-US" sz="2000" dirty="0">
                <a:solidFill>
                  <a:prstClr val="black"/>
                </a:solidFill>
                <a:latin typeface="Microsoft YaHei" panose="020B0503020204020204" pitchFamily="34" charset="-122"/>
                <a:ea typeface="Microsoft YaHei" panose="020B0503020204020204" pitchFamily="34" charset="-122"/>
              </a:rPr>
              <a:t>开发程序，过程非常繁琐。需要花费大量时间学习相关接口、编程模型以及</a:t>
            </a:r>
            <a:r>
              <a:rPr lang="en" altLang="zh-CN" sz="2000" dirty="0">
                <a:solidFill>
                  <a:prstClr val="black"/>
                </a:solidFill>
                <a:latin typeface="Microsoft YaHei" panose="020B0503020204020204" pitchFamily="34" charset="-122"/>
                <a:ea typeface="Microsoft YaHei" panose="020B0503020204020204" pitchFamily="34" charset="-122"/>
              </a:rPr>
              <a:t>SGX SDK</a:t>
            </a:r>
            <a:r>
              <a:rPr lang="zh-CN" altLang="en-US" sz="2000" dirty="0">
                <a:solidFill>
                  <a:prstClr val="black"/>
                </a:solidFill>
                <a:latin typeface="Microsoft YaHei" panose="020B0503020204020204" pitchFamily="34" charset="-122"/>
                <a:ea typeface="Microsoft YaHei" panose="020B0503020204020204" pitchFamily="34" charset="-122"/>
              </a:rPr>
              <a:t>的编译系统；</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8C9D85DF-A458-6040-B52E-F53E0D7003E4}"/>
              </a:ext>
            </a:extLst>
          </p:cNvPr>
          <p:cNvPicPr>
            <a:picLocks noChangeAspect="1"/>
          </p:cNvPicPr>
          <p:nvPr/>
        </p:nvPicPr>
        <p:blipFill>
          <a:blip r:embed="rId4"/>
          <a:stretch>
            <a:fillRect/>
          </a:stretch>
        </p:blipFill>
        <p:spPr>
          <a:xfrm>
            <a:off x="644070" y="3385279"/>
            <a:ext cx="8427710" cy="3336196"/>
          </a:xfrm>
          <a:prstGeom prst="rect">
            <a:avLst/>
          </a:prstGeom>
        </p:spPr>
      </p:pic>
    </p:spTree>
    <p:extLst>
      <p:ext uri="{BB962C8B-B14F-4D97-AF65-F5344CB8AC3E}">
        <p14:creationId xmlns:p14="http://schemas.microsoft.com/office/powerpoint/2010/main" val="4272709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关键技术</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11</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749471" cy="461665"/>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TEE</a:t>
            </a:r>
            <a:r>
              <a:rPr lang="zh-CN" altLang="en-US" sz="2400" dirty="0">
                <a:latin typeface="微软雅黑" panose="020B0503020204020204" pitchFamily="34" charset="-122"/>
                <a:ea typeface="微软雅黑" panose="020B0503020204020204" pitchFamily="34" charset="-122"/>
              </a:rPr>
              <a:t>工具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Occlum</a:t>
            </a:r>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399" y="1893862"/>
            <a:ext cx="6876803" cy="2346220"/>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一个封装了</a:t>
            </a:r>
            <a:r>
              <a:rPr lang="en-US" altLang="zh-CN" sz="2000" dirty="0">
                <a:solidFill>
                  <a:prstClr val="black"/>
                </a:solidFill>
                <a:latin typeface="Microsoft YaHei" panose="020B0503020204020204" pitchFamily="34" charset="-122"/>
                <a:ea typeface="Microsoft YaHei" panose="020B0503020204020204" pitchFamily="34" charset="-122"/>
              </a:rPr>
              <a:t>Intel SGX</a:t>
            </a:r>
            <a:r>
              <a:rPr lang="zh-CN" altLang="en-US" sz="2000" dirty="0">
                <a:solidFill>
                  <a:prstClr val="black"/>
                </a:solidFill>
                <a:latin typeface="Microsoft YaHei" panose="020B0503020204020204" pitchFamily="34" charset="-122"/>
                <a:ea typeface="Microsoft YaHei" panose="020B0503020204020204" pitchFamily="34" charset="-122"/>
              </a:rPr>
              <a:t>的内存安全、多进程的库操作系统；</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不用编写额外</a:t>
            </a:r>
            <a:r>
              <a:rPr lang="en" altLang="zh-CN" sz="2000" dirty="0">
                <a:solidFill>
                  <a:prstClr val="black"/>
                </a:solidFill>
                <a:latin typeface="Microsoft YaHei" panose="020B0503020204020204" pitchFamily="34" charset="-122"/>
                <a:ea typeface="Microsoft YaHei" panose="020B0503020204020204" pitchFamily="34" charset="-122"/>
              </a:rPr>
              <a:t>SGX</a:t>
            </a:r>
            <a:r>
              <a:rPr lang="zh-CN" altLang="en-US" sz="2000" dirty="0">
                <a:solidFill>
                  <a:prstClr val="black"/>
                </a:solidFill>
                <a:latin typeface="Microsoft YaHei" panose="020B0503020204020204" pitchFamily="34" charset="-122"/>
                <a:ea typeface="Microsoft YaHei" panose="020B0503020204020204" pitchFamily="34" charset="-122"/>
              </a:rPr>
              <a:t>代码，</a:t>
            </a:r>
            <a:r>
              <a:rPr lang="en-US" altLang="zh-CN" sz="2000" dirty="0" err="1">
                <a:solidFill>
                  <a:prstClr val="black"/>
                </a:solidFill>
                <a:latin typeface="Microsoft YaHei" panose="020B0503020204020204" pitchFamily="34" charset="-122"/>
                <a:ea typeface="Microsoft YaHei" panose="020B0503020204020204" pitchFamily="34" charset="-122"/>
              </a:rPr>
              <a:t>Occlum</a:t>
            </a:r>
            <a:r>
              <a:rPr lang="zh-CN" altLang="en-US" sz="2000" dirty="0">
                <a:solidFill>
                  <a:prstClr val="black"/>
                </a:solidFill>
                <a:latin typeface="Microsoft YaHei" panose="020B0503020204020204" pitchFamily="34" charset="-122"/>
                <a:ea typeface="Microsoft YaHei" panose="020B0503020204020204" pitchFamily="34" charset="-122"/>
              </a:rPr>
              <a:t>的</a:t>
            </a:r>
            <a:r>
              <a:rPr lang="en" altLang="zh-CN" sz="2000" dirty="0">
                <a:solidFill>
                  <a:prstClr val="black"/>
                </a:solidFill>
                <a:latin typeface="Microsoft YaHei" panose="020B0503020204020204" pitchFamily="34" charset="-122"/>
                <a:ea typeface="Microsoft YaHei" panose="020B0503020204020204" pitchFamily="34" charset="-122"/>
              </a:rPr>
              <a:t>shell</a:t>
            </a:r>
            <a:r>
              <a:rPr lang="zh-CN" altLang="en-US" sz="2000" dirty="0">
                <a:solidFill>
                  <a:prstClr val="black"/>
                </a:solidFill>
                <a:latin typeface="Microsoft YaHei" panose="020B0503020204020204" pitchFamily="34" charset="-122"/>
                <a:ea typeface="Microsoft YaHei" panose="020B0503020204020204" pitchFamily="34" charset="-122"/>
              </a:rPr>
              <a:t>命令就可以使代码文件在</a:t>
            </a:r>
            <a:r>
              <a:rPr lang="en" altLang="zh-CN" sz="2000" dirty="0">
                <a:solidFill>
                  <a:prstClr val="black"/>
                </a:solidFill>
                <a:latin typeface="Microsoft YaHei" panose="020B0503020204020204" pitchFamily="34" charset="-122"/>
                <a:ea typeface="Microsoft YaHei" panose="020B0503020204020204" pitchFamily="34" charset="-122"/>
              </a:rPr>
              <a:t>SGX</a:t>
            </a:r>
            <a:r>
              <a:rPr lang="zh-CN" altLang="en-US" sz="2000" dirty="0">
                <a:solidFill>
                  <a:prstClr val="black"/>
                </a:solidFill>
                <a:latin typeface="Microsoft YaHei" panose="020B0503020204020204" pitchFamily="34" charset="-122"/>
                <a:ea typeface="Microsoft YaHei" panose="020B0503020204020204" pitchFamily="34" charset="-122"/>
              </a:rPr>
              <a:t>保护下运行，即在</a:t>
            </a:r>
            <a:r>
              <a:rPr lang="en" altLang="zh-CN" sz="2000" dirty="0">
                <a:solidFill>
                  <a:prstClr val="black"/>
                </a:solidFill>
                <a:latin typeface="Microsoft YaHei" panose="020B0503020204020204" pitchFamily="34" charset="-122"/>
                <a:ea typeface="Microsoft YaHei" panose="020B0503020204020204" pitchFamily="34" charset="-122"/>
              </a:rPr>
              <a:t>TEE</a:t>
            </a:r>
            <a:r>
              <a:rPr lang="zh-CN" altLang="en-US" sz="2000" dirty="0">
                <a:solidFill>
                  <a:prstClr val="black"/>
                </a:solidFill>
                <a:latin typeface="Microsoft YaHei" panose="020B0503020204020204" pitchFamily="34" charset="-122"/>
                <a:ea typeface="Microsoft YaHei" panose="020B0503020204020204" pitchFamily="34" charset="-122"/>
              </a:rPr>
              <a:t>中运行；</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支持运行多种编程语言，包括</a:t>
            </a:r>
            <a:r>
              <a:rPr lang="en-US" altLang="zh-CN" sz="2000" dirty="0">
                <a:solidFill>
                  <a:prstClr val="black"/>
                </a:solidFill>
                <a:latin typeface="Microsoft YaHei" panose="020B0503020204020204" pitchFamily="34" charset="-122"/>
                <a:ea typeface="Microsoft YaHei" panose="020B0503020204020204" pitchFamily="34" charset="-122"/>
              </a:rPr>
              <a:t>C/C++</a:t>
            </a:r>
            <a:r>
              <a:rPr lang="zh-CN" altLang="en-US" sz="2000" dirty="0">
                <a:solidFill>
                  <a:prstClr val="black"/>
                </a:solidFill>
                <a:latin typeface="Microsoft YaHei" panose="020B0503020204020204" pitchFamily="34" charset="-122"/>
                <a:ea typeface="Microsoft YaHei" panose="020B0503020204020204" pitchFamily="34" charset="-122"/>
              </a:rPr>
              <a:t>、</a:t>
            </a:r>
            <a:r>
              <a:rPr lang="en-US" altLang="zh-CN" sz="2000" dirty="0">
                <a:solidFill>
                  <a:prstClr val="black"/>
                </a:solidFill>
                <a:latin typeface="Microsoft YaHei" panose="020B0503020204020204" pitchFamily="34" charset="-122"/>
                <a:ea typeface="Microsoft YaHei" panose="020B0503020204020204" pitchFamily="34" charset="-122"/>
              </a:rPr>
              <a:t>Python</a:t>
            </a:r>
            <a:r>
              <a:rPr lang="zh-CN" altLang="en-US" sz="2000" dirty="0">
                <a:solidFill>
                  <a:prstClr val="black"/>
                </a:solidFill>
                <a:latin typeface="Microsoft YaHei" panose="020B0503020204020204" pitchFamily="34" charset="-122"/>
                <a:ea typeface="Microsoft YaHei" panose="020B0503020204020204" pitchFamily="34" charset="-122"/>
              </a:rPr>
              <a:t>、</a:t>
            </a:r>
            <a:r>
              <a:rPr lang="en-US" altLang="zh-CN" sz="2000" dirty="0">
                <a:solidFill>
                  <a:prstClr val="black"/>
                </a:solidFill>
                <a:latin typeface="Microsoft YaHei" panose="020B0503020204020204" pitchFamily="34" charset="-122"/>
                <a:ea typeface="Microsoft YaHei" panose="020B0503020204020204" pitchFamily="34" charset="-122"/>
              </a:rPr>
              <a:t>Go</a:t>
            </a:r>
            <a:r>
              <a:rPr lang="zh-CN" altLang="en-US" sz="2000" dirty="0">
                <a:solidFill>
                  <a:prstClr val="black"/>
                </a:solidFill>
                <a:latin typeface="Microsoft YaHei" panose="020B0503020204020204" pitchFamily="34" charset="-122"/>
                <a:ea typeface="Microsoft YaHei" panose="020B0503020204020204" pitchFamily="34" charset="-122"/>
              </a:rPr>
              <a:t>和</a:t>
            </a:r>
            <a:r>
              <a:rPr lang="en-US" altLang="zh-CN" sz="2000" dirty="0">
                <a:solidFill>
                  <a:prstClr val="black"/>
                </a:solidFill>
                <a:latin typeface="Microsoft YaHei" panose="020B0503020204020204" pitchFamily="34" charset="-122"/>
                <a:ea typeface="Microsoft YaHei" panose="020B0503020204020204" pitchFamily="34" charset="-122"/>
              </a:rPr>
              <a:t>Java</a:t>
            </a:r>
            <a:r>
              <a:rPr lang="zh-CN" altLang="en-US" sz="2000" dirty="0">
                <a:solidFill>
                  <a:prstClr val="black"/>
                </a:solidFill>
                <a:latin typeface="Microsoft YaHei" panose="020B0503020204020204" pitchFamily="34" charset="-122"/>
                <a:ea typeface="Microsoft YaHei" panose="020B0503020204020204" pitchFamily="34" charset="-122"/>
              </a:rPr>
              <a:t>；</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pic>
        <p:nvPicPr>
          <p:cNvPr id="16" name="图片 15">
            <a:extLst>
              <a:ext uri="{FF2B5EF4-FFF2-40B4-BE49-F238E27FC236}">
                <a16:creationId xmlns:a16="http://schemas.microsoft.com/office/drawing/2014/main" id="{AF643EBA-A353-9B4C-9801-3802E9CCBB0B}"/>
              </a:ext>
            </a:extLst>
          </p:cNvPr>
          <p:cNvPicPr/>
          <p:nvPr/>
        </p:nvPicPr>
        <p:blipFill rotWithShape="1">
          <a:blip r:embed="rId4"/>
          <a:srcRect l="2516" t="2281" r="2537" b="2480"/>
          <a:stretch/>
        </p:blipFill>
        <p:spPr bwMode="auto">
          <a:xfrm>
            <a:off x="7756956" y="1515380"/>
            <a:ext cx="4241339" cy="48049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7123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关键技术</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12</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1107996"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区块链</a:t>
            </a:r>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399" y="1893862"/>
            <a:ext cx="10296897" cy="2346220"/>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按照时间顺序将数据区块用类似链表的方式组成的数据结构；</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每个区块一般包含：索引、时间戳、交易数据（可以是任何想储存在区块上的数据）、校验和前一个区块的散列；</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本平台在代码中自行实现一个适用本平台需求的区块链；</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链只会在服务端增长，省去了工作量证明机制和校验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pic>
        <p:nvPicPr>
          <p:cNvPr id="17" name="图片 16">
            <a:extLst>
              <a:ext uri="{FF2B5EF4-FFF2-40B4-BE49-F238E27FC236}">
                <a16:creationId xmlns:a16="http://schemas.microsoft.com/office/drawing/2014/main" id="{A6D1DD2A-843A-0845-ACD6-979FDC23FE59}"/>
              </a:ext>
            </a:extLst>
          </p:cNvPr>
          <p:cNvPicPr/>
          <p:nvPr/>
        </p:nvPicPr>
        <p:blipFill>
          <a:blip r:embed="rId4">
            <a:extLst>
              <a:ext uri="{28A0092B-C50C-407E-A947-70E740481C1C}">
                <a14:useLocalDpi xmlns:a14="http://schemas.microsoft.com/office/drawing/2010/main" val="0"/>
              </a:ext>
            </a:extLst>
          </a:blip>
          <a:stretch>
            <a:fillRect/>
          </a:stretch>
        </p:blipFill>
        <p:spPr>
          <a:xfrm>
            <a:off x="644070" y="4116074"/>
            <a:ext cx="6991764" cy="2741925"/>
          </a:xfrm>
          <a:prstGeom prst="rect">
            <a:avLst/>
          </a:prstGeom>
        </p:spPr>
      </p:pic>
    </p:spTree>
    <p:extLst>
      <p:ext uri="{BB962C8B-B14F-4D97-AF65-F5344CB8AC3E}">
        <p14:creationId xmlns:p14="http://schemas.microsoft.com/office/powerpoint/2010/main" val="1714443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关键技术</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13</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1889166" cy="830997"/>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密码学技术</a:t>
            </a:r>
          </a:p>
          <a:p>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399" y="1893862"/>
            <a:ext cx="6876803" cy="1422890"/>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非对称加密算法</a:t>
            </a:r>
            <a:r>
              <a:rPr lang="en-US" altLang="zh-CN" sz="2000" dirty="0">
                <a:solidFill>
                  <a:prstClr val="black"/>
                </a:solidFill>
                <a:latin typeface="Microsoft YaHei" panose="020B0503020204020204" pitchFamily="34" charset="-122"/>
                <a:ea typeface="Microsoft YaHei" panose="020B0503020204020204" pitchFamily="34" charset="-122"/>
              </a:rPr>
              <a:t>RSA</a:t>
            </a: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对称加密算法</a:t>
            </a:r>
            <a:r>
              <a:rPr lang="en-US" altLang="zh-CN" sz="2000" dirty="0">
                <a:solidFill>
                  <a:prstClr val="black"/>
                </a:solidFill>
                <a:latin typeface="Microsoft YaHei" panose="020B0503020204020204" pitchFamily="34" charset="-122"/>
                <a:ea typeface="Microsoft YaHei" panose="020B0503020204020204" pitchFamily="34" charset="-122"/>
              </a:rPr>
              <a:t>AES</a:t>
            </a: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散列算法</a:t>
            </a:r>
            <a:r>
              <a:rPr lang="en-US" altLang="zh-CN" sz="2000" dirty="0">
                <a:solidFill>
                  <a:prstClr val="black"/>
                </a:solidFill>
                <a:latin typeface="Microsoft YaHei" panose="020B0503020204020204" pitchFamily="34" charset="-122"/>
                <a:ea typeface="Microsoft YaHei" panose="020B0503020204020204" pitchFamily="34" charset="-122"/>
              </a:rPr>
              <a:t>SHA-256</a:t>
            </a:r>
          </a:p>
        </p:txBody>
      </p:sp>
    </p:spTree>
    <p:extLst>
      <p:ext uri="{BB962C8B-B14F-4D97-AF65-F5344CB8AC3E}">
        <p14:creationId xmlns:p14="http://schemas.microsoft.com/office/powerpoint/2010/main" val="689101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8F0E9D6A-15F2-45A9-ACD1-D285C29876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p:blipFill>
        <p:spPr>
          <a:xfrm>
            <a:off x="6321176" y="2686649"/>
            <a:ext cx="5870824" cy="1542449"/>
          </a:xfrm>
          <a:prstGeom prst="rect">
            <a:avLst/>
          </a:prstGeom>
        </p:spPr>
      </p:pic>
      <p:sp>
        <p:nvSpPr>
          <p:cNvPr id="11" name="矩形 10"/>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10" name="矩形 9"/>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3</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2950335" y="2903577"/>
            <a:ext cx="4416586" cy="1107992"/>
          </a:xfrm>
          <a:prstGeom prst="rect">
            <a:avLst/>
          </a:prstGeom>
          <a:noFill/>
        </p:spPr>
        <p:txBody>
          <a:bodyPr wrap="none" lIns="91436" tIns="45718" rIns="91436" bIns="45718" rtlCol="0">
            <a:spAutoFit/>
          </a:bodyPr>
          <a:lstStyle/>
          <a:p>
            <a:r>
              <a:rPr lang="zh-CN" altLang="en-US" sz="6600" dirty="0">
                <a:solidFill>
                  <a:schemeClr val="bg1"/>
                </a:solidFill>
                <a:latin typeface="微软雅黑" panose="020B0503020204020204" pitchFamily="34" charset="-122"/>
                <a:ea typeface="微软雅黑" panose="020B0503020204020204" pitchFamily="34" charset="-122"/>
              </a:rPr>
              <a:t>架构与流程</a:t>
            </a:r>
            <a:endParaRPr lang="zh-CN" altLang="en-US" sz="6000" dirty="0">
              <a:solidFill>
                <a:schemeClr val="bg1"/>
              </a:solidFill>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6E1E5760-E4A8-446D-817A-0360B0C0974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
        <p:nvSpPr>
          <p:cNvPr id="3" name="灯片编号占位符 2">
            <a:extLst>
              <a:ext uri="{FF2B5EF4-FFF2-40B4-BE49-F238E27FC236}">
                <a16:creationId xmlns:a16="http://schemas.microsoft.com/office/drawing/2014/main" id="{B3542241-29C2-5D49-9B7A-F446EEC2F6C9}"/>
              </a:ext>
            </a:extLst>
          </p:cNvPr>
          <p:cNvSpPr>
            <a:spLocks noGrp="1"/>
          </p:cNvSpPr>
          <p:nvPr>
            <p:ph type="sldNum" sz="quarter" idx="12"/>
          </p:nvPr>
        </p:nvSpPr>
        <p:spPr/>
        <p:txBody>
          <a:bodyPr/>
          <a:lstStyle/>
          <a:p>
            <a:fld id="{01635508-54A0-4FB0-A4C5-6467DE85E924}" type="slidenum">
              <a:rPr lang="zh-CN" altLang="en-US" smtClean="0"/>
              <a:pPr/>
              <a:t>14</a:t>
            </a:fld>
            <a:endParaRPr lang="zh-CN" altLang="en-US"/>
          </a:p>
        </p:txBody>
      </p:sp>
    </p:spTree>
    <p:extLst>
      <p:ext uri="{BB962C8B-B14F-4D97-AF65-F5344CB8AC3E}">
        <p14:creationId xmlns:p14="http://schemas.microsoft.com/office/powerpoint/2010/main" val="1156614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15</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整体架构</a:t>
            </a:r>
            <a:endParaRPr lang="en-US" altLang="zh-CN" sz="2400" dirty="0">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089FD253-0710-6F48-9861-DEBF4C4776E2}"/>
              </a:ext>
            </a:extLst>
          </p:cNvPr>
          <p:cNvPicPr/>
          <p:nvPr/>
        </p:nvPicPr>
        <p:blipFill>
          <a:blip r:embed="rId4"/>
          <a:stretch>
            <a:fillRect/>
          </a:stretch>
        </p:blipFill>
        <p:spPr>
          <a:xfrm>
            <a:off x="4726380" y="731964"/>
            <a:ext cx="6102279" cy="6126036"/>
          </a:xfrm>
          <a:prstGeom prst="rect">
            <a:avLst/>
          </a:prstGeom>
        </p:spPr>
      </p:pic>
      <p:sp>
        <p:nvSpPr>
          <p:cNvPr id="20" name="矩形 19">
            <a:extLst>
              <a:ext uri="{FF2B5EF4-FFF2-40B4-BE49-F238E27FC236}">
                <a16:creationId xmlns:a16="http://schemas.microsoft.com/office/drawing/2014/main" id="{18A1CCA3-621C-144B-9A28-417F085A63D8}"/>
              </a:ext>
            </a:extLst>
          </p:cNvPr>
          <p:cNvSpPr/>
          <p:nvPr/>
        </p:nvSpPr>
        <p:spPr>
          <a:xfrm>
            <a:off x="533400" y="1893862"/>
            <a:ext cx="3812970" cy="961225"/>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各模块间的连线表示模块间有交互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82280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16</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4612160"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 密钥传递 </a:t>
            </a:r>
            <a:r>
              <a:rPr lang="en-US" altLang="zh-CN" sz="2400" dirty="0">
                <a:latin typeface="微软雅黑" panose="020B0503020204020204" pitchFamily="34" charset="-122"/>
                <a:ea typeface="微软雅黑" panose="020B0503020204020204" pitchFamily="34" charset="-122"/>
              </a:rPr>
              <a:t>1.1</a:t>
            </a:r>
            <a:r>
              <a:rPr lang="zh-CN" altLang="en-US" sz="2400" dirty="0">
                <a:latin typeface="微软雅黑" panose="020B0503020204020204" pitchFamily="34" charset="-122"/>
                <a:ea typeface="微软雅黑" panose="020B0503020204020204" pitchFamily="34" charset="-122"/>
              </a:rPr>
              <a:t>（论文</a:t>
            </a:r>
            <a:r>
              <a:rPr lang="en-US" altLang="zh-CN" sz="2400" dirty="0">
                <a:latin typeface="微软雅黑" panose="020B0503020204020204" pitchFamily="34" charset="-122"/>
                <a:ea typeface="微软雅黑" panose="020B0503020204020204" pitchFamily="34" charset="-122"/>
              </a:rPr>
              <a:t>P11</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CD1AA7FF-F736-0F4C-A881-EAEF51F4014E}"/>
              </a:ext>
            </a:extLst>
          </p:cNvPr>
          <p:cNvPicPr/>
          <p:nvPr/>
        </p:nvPicPr>
        <p:blipFill>
          <a:blip r:embed="rId4"/>
          <a:stretch>
            <a:fillRect/>
          </a:stretch>
        </p:blipFill>
        <p:spPr>
          <a:xfrm>
            <a:off x="5094514" y="1687966"/>
            <a:ext cx="7097486" cy="2872159"/>
          </a:xfrm>
          <a:prstGeom prst="rect">
            <a:avLst/>
          </a:prstGeom>
        </p:spPr>
      </p:pic>
      <p:pic>
        <p:nvPicPr>
          <p:cNvPr id="3" name="图片 2">
            <a:extLst>
              <a:ext uri="{FF2B5EF4-FFF2-40B4-BE49-F238E27FC236}">
                <a16:creationId xmlns:a16="http://schemas.microsoft.com/office/drawing/2014/main" id="{D27ABC66-2808-DA44-A40E-D8ACE080E81E}"/>
              </a:ext>
            </a:extLst>
          </p:cNvPr>
          <p:cNvPicPr>
            <a:picLocks noChangeAspect="1"/>
          </p:cNvPicPr>
          <p:nvPr/>
        </p:nvPicPr>
        <p:blipFill rotWithShape="1">
          <a:blip r:embed="rId5"/>
          <a:srcRect l="3018"/>
          <a:stretch/>
        </p:blipFill>
        <p:spPr>
          <a:xfrm>
            <a:off x="644070" y="1687966"/>
            <a:ext cx="4331981" cy="1798873"/>
          </a:xfrm>
          <a:prstGeom prst="rect">
            <a:avLst/>
          </a:prstGeom>
        </p:spPr>
      </p:pic>
    </p:spTree>
    <p:extLst>
      <p:ext uri="{BB962C8B-B14F-4D97-AF65-F5344CB8AC3E}">
        <p14:creationId xmlns:p14="http://schemas.microsoft.com/office/powerpoint/2010/main" val="1970661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17</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4612160"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 密钥传递 </a:t>
            </a:r>
            <a:r>
              <a:rPr lang="en-US" altLang="zh-CN" sz="2400" dirty="0">
                <a:latin typeface="微软雅黑" panose="020B0503020204020204" pitchFamily="34" charset="-122"/>
                <a:ea typeface="微软雅黑" panose="020B0503020204020204" pitchFamily="34" charset="-122"/>
              </a:rPr>
              <a:t>1.2</a:t>
            </a:r>
            <a:r>
              <a:rPr lang="zh-CN" altLang="en-US" sz="2400" dirty="0">
                <a:latin typeface="微软雅黑" panose="020B0503020204020204" pitchFamily="34" charset="-122"/>
                <a:ea typeface="微软雅黑" panose="020B0503020204020204" pitchFamily="34" charset="-122"/>
              </a:rPr>
              <a:t>（论文</a:t>
            </a:r>
            <a:r>
              <a:rPr lang="en-US" altLang="zh-CN" sz="2400" dirty="0">
                <a:latin typeface="微软雅黑" panose="020B0503020204020204" pitchFamily="34" charset="-122"/>
                <a:ea typeface="微软雅黑" panose="020B0503020204020204" pitchFamily="34" charset="-122"/>
              </a:rPr>
              <a:t>P12</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27ABC66-2808-DA44-A40E-D8ACE080E81E}"/>
              </a:ext>
            </a:extLst>
          </p:cNvPr>
          <p:cNvPicPr>
            <a:picLocks noChangeAspect="1"/>
          </p:cNvPicPr>
          <p:nvPr/>
        </p:nvPicPr>
        <p:blipFill rotWithShape="1">
          <a:blip r:embed="rId4"/>
          <a:srcRect l="3018"/>
          <a:stretch/>
        </p:blipFill>
        <p:spPr>
          <a:xfrm>
            <a:off x="644070" y="1687966"/>
            <a:ext cx="4331981" cy="1798873"/>
          </a:xfrm>
          <a:prstGeom prst="rect">
            <a:avLst/>
          </a:prstGeom>
        </p:spPr>
      </p:pic>
      <p:pic>
        <p:nvPicPr>
          <p:cNvPr id="17" name="图片 16">
            <a:extLst>
              <a:ext uri="{FF2B5EF4-FFF2-40B4-BE49-F238E27FC236}">
                <a16:creationId xmlns:a16="http://schemas.microsoft.com/office/drawing/2014/main" id="{F416C87A-C8A1-2D42-89A4-2259380A8854}"/>
              </a:ext>
            </a:extLst>
          </p:cNvPr>
          <p:cNvPicPr/>
          <p:nvPr/>
        </p:nvPicPr>
        <p:blipFill>
          <a:blip r:embed="rId5"/>
          <a:stretch>
            <a:fillRect/>
          </a:stretch>
        </p:blipFill>
        <p:spPr>
          <a:xfrm>
            <a:off x="5462286" y="724903"/>
            <a:ext cx="5400040" cy="6069965"/>
          </a:xfrm>
          <a:prstGeom prst="rect">
            <a:avLst/>
          </a:prstGeom>
        </p:spPr>
      </p:pic>
    </p:spTree>
    <p:extLst>
      <p:ext uri="{BB962C8B-B14F-4D97-AF65-F5344CB8AC3E}">
        <p14:creationId xmlns:p14="http://schemas.microsoft.com/office/powerpoint/2010/main" val="2059123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18</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303836"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 密钥传递</a:t>
            </a:r>
            <a:endParaRPr lang="en-US" altLang="zh-CN" sz="2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27ABC66-2808-DA44-A40E-D8ACE080E81E}"/>
              </a:ext>
            </a:extLst>
          </p:cNvPr>
          <p:cNvPicPr>
            <a:picLocks noChangeAspect="1"/>
          </p:cNvPicPr>
          <p:nvPr/>
        </p:nvPicPr>
        <p:blipFill rotWithShape="1">
          <a:blip r:embed="rId4"/>
          <a:srcRect l="3018"/>
          <a:stretch/>
        </p:blipFill>
        <p:spPr>
          <a:xfrm>
            <a:off x="644070" y="1687966"/>
            <a:ext cx="4331981" cy="1798873"/>
          </a:xfrm>
          <a:prstGeom prst="rect">
            <a:avLst/>
          </a:prstGeom>
        </p:spPr>
      </p:pic>
      <p:graphicFrame>
        <p:nvGraphicFramePr>
          <p:cNvPr id="13" name="表格 12">
            <a:extLst>
              <a:ext uri="{FF2B5EF4-FFF2-40B4-BE49-F238E27FC236}">
                <a16:creationId xmlns:a16="http://schemas.microsoft.com/office/drawing/2014/main" id="{EA0D304B-6959-5445-B66F-487501E207C9}"/>
              </a:ext>
            </a:extLst>
          </p:cNvPr>
          <p:cNvGraphicFramePr>
            <a:graphicFrameLocks noGrp="1"/>
          </p:cNvGraphicFramePr>
          <p:nvPr>
            <p:extLst>
              <p:ext uri="{D42A27DB-BD31-4B8C-83A1-F6EECF244321}">
                <p14:modId xmlns:p14="http://schemas.microsoft.com/office/powerpoint/2010/main" val="1492781981"/>
              </p:ext>
            </p:extLst>
          </p:nvPr>
        </p:nvGraphicFramePr>
        <p:xfrm>
          <a:off x="701167" y="4445094"/>
          <a:ext cx="8128000" cy="128524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3018833466"/>
                    </a:ext>
                  </a:extLst>
                </a:gridCol>
                <a:gridCol w="1625600">
                  <a:extLst>
                    <a:ext uri="{9D8B030D-6E8A-4147-A177-3AD203B41FA5}">
                      <a16:colId xmlns:a16="http://schemas.microsoft.com/office/drawing/2014/main" val="538633680"/>
                    </a:ext>
                  </a:extLst>
                </a:gridCol>
                <a:gridCol w="1625600">
                  <a:extLst>
                    <a:ext uri="{9D8B030D-6E8A-4147-A177-3AD203B41FA5}">
                      <a16:colId xmlns:a16="http://schemas.microsoft.com/office/drawing/2014/main" val="1952831727"/>
                    </a:ext>
                  </a:extLst>
                </a:gridCol>
                <a:gridCol w="1625600">
                  <a:extLst>
                    <a:ext uri="{9D8B030D-6E8A-4147-A177-3AD203B41FA5}">
                      <a16:colId xmlns:a16="http://schemas.microsoft.com/office/drawing/2014/main" val="3406569973"/>
                    </a:ext>
                  </a:extLst>
                </a:gridCol>
                <a:gridCol w="1625600">
                  <a:extLst>
                    <a:ext uri="{9D8B030D-6E8A-4147-A177-3AD203B41FA5}">
                      <a16:colId xmlns:a16="http://schemas.microsoft.com/office/drawing/2014/main" val="131608912"/>
                    </a:ext>
                  </a:extLst>
                </a:gridCol>
              </a:tblGrid>
              <a:tr h="370840">
                <a:tc>
                  <a:txBody>
                    <a:bodyPr/>
                    <a:lstStyle/>
                    <a:p>
                      <a:pPr algn="l">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用户端</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密钥管理器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文件接收器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代码运行器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区块链记录</a:t>
                      </a:r>
                    </a:p>
                  </a:txBody>
                  <a:tcPr marL="68580" marR="68580" marT="0" marB="0"/>
                </a:tc>
                <a:extLst>
                  <a:ext uri="{0D108BD9-81ED-4DB2-BD59-A6C34878D82A}">
                    <a16:rowId xmlns:a16="http://schemas.microsoft.com/office/drawing/2014/main" val="24525646"/>
                  </a:ext>
                </a:extLst>
              </a:tr>
              <a:tr h="817001">
                <a:tc>
                  <a:txBody>
                    <a:bodyPr/>
                    <a:lstStyle/>
                    <a:p>
                      <a:pPr algn="l">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l">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S pub</a:t>
                      </a: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l">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KA</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l">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l">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S</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l">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KA,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l">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l">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l">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637431694"/>
                  </a:ext>
                </a:extLst>
              </a:tr>
            </a:tbl>
          </a:graphicData>
        </a:graphic>
      </p:graphicFrame>
      <p:sp>
        <p:nvSpPr>
          <p:cNvPr id="20" name="矩形 19">
            <a:extLst>
              <a:ext uri="{FF2B5EF4-FFF2-40B4-BE49-F238E27FC236}">
                <a16:creationId xmlns:a16="http://schemas.microsoft.com/office/drawing/2014/main" id="{13C709CC-B43E-0844-AED9-A8D013CFD4E5}"/>
              </a:ext>
            </a:extLst>
          </p:cNvPr>
          <p:cNvSpPr/>
          <p:nvPr/>
        </p:nvSpPr>
        <p:spPr>
          <a:xfrm>
            <a:off x="701167" y="3808504"/>
            <a:ext cx="4428973" cy="499560"/>
          </a:xfrm>
          <a:prstGeom prst="rect">
            <a:avLst/>
          </a:prstGeom>
        </p:spPr>
        <p:txBody>
          <a:bodyPr wrap="square">
            <a:spAutoFit/>
          </a:bodyPr>
          <a:lstStyle/>
          <a:p>
            <a:pPr defTabSz="914377">
              <a:lnSpc>
                <a:spcPct val="150000"/>
              </a:lnSpc>
            </a:pPr>
            <a:r>
              <a:rPr lang="zh-CN" altLang="en-US" sz="2000" dirty="0">
                <a:solidFill>
                  <a:prstClr val="black"/>
                </a:solidFill>
                <a:latin typeface="Microsoft YaHei" panose="020B0503020204020204" pitchFamily="34" charset="-122"/>
                <a:ea typeface="Microsoft YaHei" panose="020B0503020204020204" pitchFamily="34" charset="-122"/>
              </a:rPr>
              <a:t>流程</a:t>
            </a:r>
            <a:r>
              <a:rPr lang="en-US" altLang="zh-CN" sz="2000" dirty="0">
                <a:solidFill>
                  <a:prstClr val="black"/>
                </a:solidFill>
                <a:latin typeface="Microsoft YaHei" panose="020B0503020204020204" pitchFamily="34" charset="-122"/>
                <a:ea typeface="Microsoft YaHei" panose="020B0503020204020204" pitchFamily="34" charset="-122"/>
              </a:rPr>
              <a:t>1</a:t>
            </a:r>
            <a:r>
              <a:rPr lang="zh-CN" altLang="en-US" sz="2000" dirty="0">
                <a:solidFill>
                  <a:prstClr val="black"/>
                </a:solidFill>
                <a:latin typeface="Microsoft YaHei" panose="020B0503020204020204" pitchFamily="34" charset="-122"/>
                <a:ea typeface="Microsoft YaHei" panose="020B0503020204020204" pitchFamily="34" charset="-122"/>
              </a:rPr>
              <a:t>完成后，各模块拥有信息如下：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07180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19</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452078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 文件传输</a:t>
            </a:r>
            <a:r>
              <a:rPr lang="en-US" altLang="zh-CN" sz="2400" dirty="0">
                <a:latin typeface="微软雅黑" panose="020B0503020204020204" pitchFamily="34" charset="-122"/>
                <a:ea typeface="微软雅黑" panose="020B0503020204020204" pitchFamily="34" charset="-122"/>
              </a:rPr>
              <a:t>2.1</a:t>
            </a:r>
            <a:r>
              <a:rPr lang="zh-CN" altLang="en-US" sz="2400" dirty="0">
                <a:latin typeface="微软雅黑" panose="020B0503020204020204" pitchFamily="34" charset="-122"/>
                <a:ea typeface="微软雅黑" panose="020B0503020204020204" pitchFamily="34" charset="-122"/>
              </a:rPr>
              <a:t>（论文</a:t>
            </a:r>
            <a:r>
              <a:rPr lang="en-US" altLang="zh-CN" sz="2400" dirty="0">
                <a:latin typeface="微软雅黑" panose="020B0503020204020204" pitchFamily="34" charset="-122"/>
                <a:ea typeface="微软雅黑" panose="020B0503020204020204" pitchFamily="34" charset="-122"/>
              </a:rPr>
              <a:t>P13</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519F6657-203D-AA45-8163-572DF0C4D218}"/>
              </a:ext>
            </a:extLst>
          </p:cNvPr>
          <p:cNvPicPr>
            <a:picLocks noChangeAspect="1"/>
          </p:cNvPicPr>
          <p:nvPr/>
        </p:nvPicPr>
        <p:blipFill>
          <a:blip r:embed="rId4"/>
          <a:stretch>
            <a:fillRect/>
          </a:stretch>
        </p:blipFill>
        <p:spPr>
          <a:xfrm>
            <a:off x="533400" y="1716402"/>
            <a:ext cx="4561114" cy="690116"/>
          </a:xfrm>
          <a:prstGeom prst="rect">
            <a:avLst/>
          </a:prstGeom>
        </p:spPr>
      </p:pic>
      <p:pic>
        <p:nvPicPr>
          <p:cNvPr id="17" name="图片 16">
            <a:extLst>
              <a:ext uri="{FF2B5EF4-FFF2-40B4-BE49-F238E27FC236}">
                <a16:creationId xmlns:a16="http://schemas.microsoft.com/office/drawing/2014/main" id="{E44FF821-E016-504D-A751-860E7AD6D7ED}"/>
              </a:ext>
            </a:extLst>
          </p:cNvPr>
          <p:cNvPicPr/>
          <p:nvPr/>
        </p:nvPicPr>
        <p:blipFill>
          <a:blip r:embed="rId5"/>
          <a:stretch>
            <a:fillRect/>
          </a:stretch>
        </p:blipFill>
        <p:spPr>
          <a:xfrm>
            <a:off x="5474161" y="1626418"/>
            <a:ext cx="5724270" cy="4693932"/>
          </a:xfrm>
          <a:prstGeom prst="rect">
            <a:avLst/>
          </a:prstGeom>
        </p:spPr>
      </p:pic>
    </p:spTree>
    <p:extLst>
      <p:ext uri="{BB962C8B-B14F-4D97-AF65-F5344CB8AC3E}">
        <p14:creationId xmlns:p14="http://schemas.microsoft.com/office/powerpoint/2010/main" val="1329802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4277437" y="1619962"/>
            <a:ext cx="7914563"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389226" y="1257300"/>
            <a:ext cx="976380" cy="767990"/>
            <a:chOff x="5389226" y="1257300"/>
            <a:chExt cx="976380" cy="767990"/>
          </a:xfrm>
        </p:grpSpPr>
        <p:sp>
          <p:nvSpPr>
            <p:cNvPr id="11" name="矩形 10"/>
            <p:cNvSpPr/>
            <p:nvPr/>
          </p:nvSpPr>
          <p:spPr>
            <a:xfrm>
              <a:off x="5493421"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5389226"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7767862" y="1257300"/>
            <a:ext cx="976380" cy="767990"/>
            <a:chOff x="7767862" y="1257300"/>
            <a:chExt cx="976380" cy="767990"/>
          </a:xfrm>
        </p:grpSpPr>
        <p:sp>
          <p:nvSpPr>
            <p:cNvPr id="12" name="矩形 11"/>
            <p:cNvSpPr/>
            <p:nvPr/>
          </p:nvSpPr>
          <p:spPr>
            <a:xfrm>
              <a:off x="7850724"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7767862"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10178497" y="1257300"/>
            <a:ext cx="976380" cy="767990"/>
            <a:chOff x="10178497" y="1257300"/>
            <a:chExt cx="976380" cy="767990"/>
          </a:xfrm>
        </p:grpSpPr>
        <p:sp>
          <p:nvSpPr>
            <p:cNvPr id="13" name="矩形 12"/>
            <p:cNvSpPr/>
            <p:nvPr/>
          </p:nvSpPr>
          <p:spPr>
            <a:xfrm>
              <a:off x="10282692"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0178497"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23" name="文本框 22"/>
          <p:cNvSpPr txBox="1"/>
          <p:nvPr/>
        </p:nvSpPr>
        <p:spPr>
          <a:xfrm>
            <a:off x="5066235" y="2249325"/>
            <a:ext cx="1620948" cy="523216"/>
          </a:xfrm>
          <a:prstGeom prst="rect">
            <a:avLst/>
          </a:prstGeom>
          <a:noFill/>
        </p:spPr>
        <p:txBody>
          <a:bodyPr wrap="none" lIns="91436" tIns="45718" rIns="91436" bIns="45718" rtlCol="0">
            <a:spAutoFit/>
          </a:bodyPr>
          <a:lstStyle/>
          <a:p>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25" name="文本框 24"/>
          <p:cNvSpPr txBox="1"/>
          <p:nvPr/>
        </p:nvSpPr>
        <p:spPr>
          <a:xfrm>
            <a:off x="7467477" y="2273152"/>
            <a:ext cx="1620948" cy="523216"/>
          </a:xfrm>
          <a:prstGeom prst="rect">
            <a:avLst/>
          </a:prstGeom>
          <a:noFill/>
        </p:spPr>
        <p:txBody>
          <a:bodyPr wrap="none" lIns="91436" tIns="45718" rIns="91436" bIns="45718" rtlCol="0">
            <a:spAutoFit/>
          </a:bodyPr>
          <a:lstStyle>
            <a:defPPr>
              <a:defRPr lang="zh-CN"/>
            </a:defPPr>
            <a:lvl1pP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2800" dirty="0"/>
              <a:t>关键技术</a:t>
            </a:r>
          </a:p>
        </p:txBody>
      </p:sp>
      <p:sp>
        <p:nvSpPr>
          <p:cNvPr id="27" name="文本框 26"/>
          <p:cNvSpPr txBox="1"/>
          <p:nvPr/>
        </p:nvSpPr>
        <p:spPr>
          <a:xfrm>
            <a:off x="9704128" y="2266791"/>
            <a:ext cx="2032921" cy="523216"/>
          </a:xfrm>
          <a:prstGeom prst="rect">
            <a:avLst/>
          </a:prstGeom>
          <a:noFill/>
        </p:spPr>
        <p:txBody>
          <a:bodyPr wrap="none" lIns="91436" tIns="45718" rIns="91436" bIns="45718" rtlCol="0">
            <a:spAutoFit/>
          </a:bodyPr>
          <a:lstStyle>
            <a:defPPr>
              <a:defRPr lang="zh-CN"/>
            </a:defPPr>
            <a:lvl1pP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2800" dirty="0"/>
              <a:t>架构与流程</a:t>
            </a:r>
          </a:p>
        </p:txBody>
      </p:sp>
      <p:cxnSp>
        <p:nvCxnSpPr>
          <p:cNvPr id="30" name="直接连接符 29"/>
          <p:cNvCxnSpPr>
            <a:cxnSpLocks/>
          </p:cNvCxnSpPr>
          <p:nvPr/>
        </p:nvCxnSpPr>
        <p:spPr>
          <a:xfrm>
            <a:off x="1738117" y="4610812"/>
            <a:ext cx="8991233"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2811806" y="4248150"/>
            <a:ext cx="976380" cy="767990"/>
            <a:chOff x="2811806" y="4248150"/>
            <a:chExt cx="976380" cy="767990"/>
          </a:xfrm>
        </p:grpSpPr>
        <p:sp>
          <p:nvSpPr>
            <p:cNvPr id="31" name="矩形 30"/>
            <p:cNvSpPr/>
            <p:nvPr/>
          </p:nvSpPr>
          <p:spPr>
            <a:xfrm>
              <a:off x="2916001"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811806"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4</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5190442" y="4248150"/>
            <a:ext cx="976380" cy="767990"/>
            <a:chOff x="5190442" y="4248150"/>
            <a:chExt cx="976380" cy="767990"/>
          </a:xfrm>
        </p:grpSpPr>
        <p:sp>
          <p:nvSpPr>
            <p:cNvPr id="32" name="矩形 31"/>
            <p:cNvSpPr/>
            <p:nvPr/>
          </p:nvSpPr>
          <p:spPr>
            <a:xfrm>
              <a:off x="5273304"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5190442"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5</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7601077" y="4248150"/>
            <a:ext cx="976380" cy="767990"/>
            <a:chOff x="7601077" y="4248150"/>
            <a:chExt cx="976380" cy="767990"/>
          </a:xfrm>
        </p:grpSpPr>
        <p:sp>
          <p:nvSpPr>
            <p:cNvPr id="33" name="矩形 32"/>
            <p:cNvSpPr/>
            <p:nvPr/>
          </p:nvSpPr>
          <p:spPr>
            <a:xfrm>
              <a:off x="7705272"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7601077"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6</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5" name="矩形 4"/>
          <p:cNvSpPr/>
          <p:nvPr/>
        </p:nvSpPr>
        <p:spPr>
          <a:xfrm rot="5400000">
            <a:off x="-2611658" y="2611657"/>
            <a:ext cx="6858001" cy="1634689"/>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6" name="矩形 5"/>
          <p:cNvSpPr/>
          <p:nvPr/>
        </p:nvSpPr>
        <p:spPr>
          <a:xfrm rot="5400000">
            <a:off x="-1663229" y="3390448"/>
            <a:ext cx="6858001" cy="7710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7278793" y="5233301"/>
            <a:ext cx="1620948"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样例实现</a:t>
            </a:r>
          </a:p>
        </p:txBody>
      </p:sp>
      <p:sp>
        <p:nvSpPr>
          <p:cNvPr id="43" name="文本框 42"/>
          <p:cNvSpPr txBox="1"/>
          <p:nvPr/>
        </p:nvSpPr>
        <p:spPr>
          <a:xfrm>
            <a:off x="2489522" y="5240174"/>
            <a:ext cx="1620948"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模块详解</a:t>
            </a:r>
          </a:p>
        </p:txBody>
      </p:sp>
      <p:sp>
        <p:nvSpPr>
          <p:cNvPr id="45" name="文本框 44"/>
          <p:cNvSpPr txBox="1"/>
          <p:nvPr/>
        </p:nvSpPr>
        <p:spPr>
          <a:xfrm>
            <a:off x="4509085" y="5231454"/>
            <a:ext cx="2339094"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服务接口设计</a:t>
            </a:r>
          </a:p>
        </p:txBody>
      </p:sp>
      <p:sp>
        <p:nvSpPr>
          <p:cNvPr id="7" name="文本框 6"/>
          <p:cNvSpPr txBox="1"/>
          <p:nvPr/>
        </p:nvSpPr>
        <p:spPr>
          <a:xfrm>
            <a:off x="527377" y="247904"/>
            <a:ext cx="1015663" cy="1758920"/>
          </a:xfrm>
          <a:prstGeom prst="rect">
            <a:avLst/>
          </a:prstGeom>
          <a:noFill/>
        </p:spPr>
        <p:txBody>
          <a:bodyPr vert="eaVert" wrap="square" rtlCol="0">
            <a:spAutoFit/>
          </a:bodyPr>
          <a:lstStyle/>
          <a:p>
            <a:pPr algn="dist"/>
            <a:r>
              <a:rPr lang="zh-CN" altLang="en-US" sz="5400" b="1" dirty="0">
                <a:solidFill>
                  <a:schemeClr val="bg1"/>
                </a:solidFill>
                <a:latin typeface="微软雅黑" panose="020B0503020204020204" pitchFamily="34" charset="-122"/>
                <a:ea typeface="微软雅黑" panose="020B0503020204020204" pitchFamily="34" charset="-122"/>
              </a:rPr>
              <a:t>目录</a:t>
            </a:r>
          </a:p>
        </p:txBody>
      </p:sp>
      <p:pic>
        <p:nvPicPr>
          <p:cNvPr id="21" name="图片 20">
            <a:extLst>
              <a:ext uri="{FF2B5EF4-FFF2-40B4-BE49-F238E27FC236}">
                <a16:creationId xmlns:a16="http://schemas.microsoft.com/office/drawing/2014/main" id="{580A18F4-AFAB-4D25-8308-905D685404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
        <p:nvSpPr>
          <p:cNvPr id="4" name="灯片编号占位符 3">
            <a:extLst>
              <a:ext uri="{FF2B5EF4-FFF2-40B4-BE49-F238E27FC236}">
                <a16:creationId xmlns:a16="http://schemas.microsoft.com/office/drawing/2014/main" id="{E5166509-FD13-5A44-A969-5A63563AA6F8}"/>
              </a:ext>
            </a:extLst>
          </p:cNvPr>
          <p:cNvSpPr>
            <a:spLocks noGrp="1"/>
          </p:cNvSpPr>
          <p:nvPr>
            <p:ph type="sldNum" sz="quarter" idx="12"/>
          </p:nvPr>
        </p:nvSpPr>
        <p:spPr/>
        <p:txBody>
          <a:bodyPr/>
          <a:lstStyle/>
          <a:p>
            <a:fld id="{01635508-54A0-4FB0-A4C5-6467DE85E924}" type="slidenum">
              <a:rPr lang="zh-CN" altLang="en-US" smtClean="0"/>
              <a:pPr/>
              <a:t>2</a:t>
            </a:fld>
            <a:endParaRPr lang="zh-CN" altLang="en-US" dirty="0"/>
          </a:p>
        </p:txBody>
      </p:sp>
      <p:grpSp>
        <p:nvGrpSpPr>
          <p:cNvPr id="37" name="组合 36">
            <a:extLst>
              <a:ext uri="{FF2B5EF4-FFF2-40B4-BE49-F238E27FC236}">
                <a16:creationId xmlns:a16="http://schemas.microsoft.com/office/drawing/2014/main" id="{F878FE1B-FCA4-7E40-84EF-CA244F01FE82}"/>
              </a:ext>
            </a:extLst>
          </p:cNvPr>
          <p:cNvGrpSpPr/>
          <p:nvPr/>
        </p:nvGrpSpPr>
        <p:grpSpPr>
          <a:xfrm>
            <a:off x="9857165" y="4248150"/>
            <a:ext cx="976380" cy="767990"/>
            <a:chOff x="7601077" y="4248150"/>
            <a:chExt cx="976380" cy="767990"/>
          </a:xfrm>
        </p:grpSpPr>
        <p:sp>
          <p:nvSpPr>
            <p:cNvPr id="38" name="矩形 37">
              <a:extLst>
                <a:ext uri="{FF2B5EF4-FFF2-40B4-BE49-F238E27FC236}">
                  <a16:creationId xmlns:a16="http://schemas.microsoft.com/office/drawing/2014/main" id="{09CD5643-CF81-4D48-B64F-460FA48C27D0}"/>
                </a:ext>
              </a:extLst>
            </p:cNvPr>
            <p:cNvSpPr/>
            <p:nvPr/>
          </p:nvSpPr>
          <p:spPr>
            <a:xfrm>
              <a:off x="7705272"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60569CEF-0F90-F24C-966C-CAC0D5680EDF}"/>
                </a:ext>
              </a:extLst>
            </p:cNvPr>
            <p:cNvSpPr txBox="1"/>
            <p:nvPr/>
          </p:nvSpPr>
          <p:spPr>
            <a:xfrm>
              <a:off x="7601077"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7</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41" name="文本框 40">
            <a:extLst>
              <a:ext uri="{FF2B5EF4-FFF2-40B4-BE49-F238E27FC236}">
                <a16:creationId xmlns:a16="http://schemas.microsoft.com/office/drawing/2014/main" id="{82830A0B-BE1A-5443-BABC-70D03F0F77CE}"/>
              </a:ext>
            </a:extLst>
          </p:cNvPr>
          <p:cNvSpPr txBox="1"/>
          <p:nvPr/>
        </p:nvSpPr>
        <p:spPr>
          <a:xfrm>
            <a:off x="9355344" y="5233301"/>
            <a:ext cx="1980021"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问题与展望</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20</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520366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 文件传输</a:t>
            </a:r>
            <a:r>
              <a:rPr lang="en-US" altLang="zh-CN" sz="2400" dirty="0">
                <a:latin typeface="微软雅黑" panose="020B0503020204020204" pitchFamily="34" charset="-122"/>
                <a:ea typeface="微软雅黑" panose="020B0503020204020204" pitchFamily="34" charset="-122"/>
              </a:rPr>
              <a:t>2.2</a:t>
            </a:r>
            <a:r>
              <a:rPr lang="zh-CN" altLang="en-US" sz="2400" dirty="0">
                <a:latin typeface="微软雅黑" panose="020B0503020204020204" pitchFamily="34" charset="-122"/>
                <a:ea typeface="微软雅黑" panose="020B0503020204020204" pitchFamily="34" charset="-122"/>
              </a:rPr>
              <a:t>（论文</a:t>
            </a:r>
            <a:r>
              <a:rPr lang="en-US" altLang="zh-CN" sz="2400" dirty="0">
                <a:latin typeface="微软雅黑" panose="020B0503020204020204" pitchFamily="34" charset="-122"/>
                <a:ea typeface="微软雅黑" panose="020B0503020204020204" pitchFamily="34" charset="-122"/>
              </a:rPr>
              <a:t>P13-P14</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68D1BC72-76F2-BC4B-9AF8-DF3FBE6E6733}"/>
              </a:ext>
            </a:extLst>
          </p:cNvPr>
          <p:cNvPicPr/>
          <p:nvPr/>
        </p:nvPicPr>
        <p:blipFill>
          <a:blip r:embed="rId4"/>
          <a:stretch>
            <a:fillRect/>
          </a:stretch>
        </p:blipFill>
        <p:spPr>
          <a:xfrm>
            <a:off x="5782920" y="731964"/>
            <a:ext cx="5724270" cy="5624386"/>
          </a:xfrm>
          <a:prstGeom prst="rect">
            <a:avLst/>
          </a:prstGeom>
        </p:spPr>
      </p:pic>
      <p:pic>
        <p:nvPicPr>
          <p:cNvPr id="3" name="图片 2">
            <a:extLst>
              <a:ext uri="{FF2B5EF4-FFF2-40B4-BE49-F238E27FC236}">
                <a16:creationId xmlns:a16="http://schemas.microsoft.com/office/drawing/2014/main" id="{80689629-15FE-9E4D-9271-5E55227C85DC}"/>
              </a:ext>
            </a:extLst>
          </p:cNvPr>
          <p:cNvPicPr>
            <a:picLocks noChangeAspect="1"/>
          </p:cNvPicPr>
          <p:nvPr/>
        </p:nvPicPr>
        <p:blipFill>
          <a:blip r:embed="rId5"/>
          <a:stretch>
            <a:fillRect/>
          </a:stretch>
        </p:blipFill>
        <p:spPr>
          <a:xfrm>
            <a:off x="644070" y="1626418"/>
            <a:ext cx="4045613" cy="2185561"/>
          </a:xfrm>
          <a:prstGeom prst="rect">
            <a:avLst/>
          </a:prstGeom>
        </p:spPr>
      </p:pic>
    </p:spTree>
    <p:extLst>
      <p:ext uri="{BB962C8B-B14F-4D97-AF65-F5344CB8AC3E}">
        <p14:creationId xmlns:p14="http://schemas.microsoft.com/office/powerpoint/2010/main" val="3249391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21</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452078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 文件传输</a:t>
            </a:r>
            <a:r>
              <a:rPr lang="en-US" altLang="zh-CN" sz="2400" dirty="0">
                <a:latin typeface="微软雅黑" panose="020B0503020204020204" pitchFamily="34" charset="-122"/>
                <a:ea typeface="微软雅黑" panose="020B0503020204020204" pitchFamily="34" charset="-122"/>
              </a:rPr>
              <a:t>2.3</a:t>
            </a:r>
            <a:r>
              <a:rPr lang="zh-CN" altLang="en-US" sz="2400" dirty="0">
                <a:latin typeface="微软雅黑" panose="020B0503020204020204" pitchFamily="34" charset="-122"/>
                <a:ea typeface="微软雅黑" panose="020B0503020204020204" pitchFamily="34" charset="-122"/>
              </a:rPr>
              <a:t>（论文</a:t>
            </a:r>
            <a:r>
              <a:rPr lang="en-US" altLang="zh-CN" sz="2400" dirty="0">
                <a:latin typeface="微软雅黑" panose="020B0503020204020204" pitchFamily="34" charset="-122"/>
                <a:ea typeface="微软雅黑" panose="020B0503020204020204" pitchFamily="34" charset="-122"/>
              </a:rPr>
              <a:t>P14</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519F6657-203D-AA45-8163-572DF0C4D218}"/>
              </a:ext>
            </a:extLst>
          </p:cNvPr>
          <p:cNvPicPr>
            <a:picLocks noChangeAspect="1"/>
          </p:cNvPicPr>
          <p:nvPr/>
        </p:nvPicPr>
        <p:blipFill>
          <a:blip r:embed="rId4"/>
          <a:stretch>
            <a:fillRect/>
          </a:stretch>
        </p:blipFill>
        <p:spPr>
          <a:xfrm>
            <a:off x="533400" y="1716402"/>
            <a:ext cx="4561114" cy="690116"/>
          </a:xfrm>
          <a:prstGeom prst="rect">
            <a:avLst/>
          </a:prstGeom>
        </p:spPr>
      </p:pic>
      <p:pic>
        <p:nvPicPr>
          <p:cNvPr id="16" name="图片 15">
            <a:extLst>
              <a:ext uri="{FF2B5EF4-FFF2-40B4-BE49-F238E27FC236}">
                <a16:creationId xmlns:a16="http://schemas.microsoft.com/office/drawing/2014/main" id="{398E9D6C-BC45-BA43-AB9D-31282DF6DEC9}"/>
              </a:ext>
            </a:extLst>
          </p:cNvPr>
          <p:cNvPicPr/>
          <p:nvPr/>
        </p:nvPicPr>
        <p:blipFill>
          <a:blip r:embed="rId5"/>
          <a:stretch>
            <a:fillRect/>
          </a:stretch>
        </p:blipFill>
        <p:spPr>
          <a:xfrm>
            <a:off x="5201028" y="1716403"/>
            <a:ext cx="6990971" cy="2855598"/>
          </a:xfrm>
          <a:prstGeom prst="rect">
            <a:avLst/>
          </a:prstGeom>
        </p:spPr>
      </p:pic>
    </p:spTree>
    <p:extLst>
      <p:ext uri="{BB962C8B-B14F-4D97-AF65-F5344CB8AC3E}">
        <p14:creationId xmlns:p14="http://schemas.microsoft.com/office/powerpoint/2010/main" val="1716404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22</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303836"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 文件传输</a:t>
            </a:r>
            <a:endParaRPr lang="en-US" altLang="zh-CN" sz="2400" dirty="0">
              <a:latin typeface="微软雅黑" panose="020B0503020204020204" pitchFamily="34" charset="-122"/>
              <a:ea typeface="微软雅黑" panose="020B0503020204020204" pitchFamily="34" charset="-122"/>
            </a:endParaRPr>
          </a:p>
        </p:txBody>
      </p:sp>
      <p:graphicFrame>
        <p:nvGraphicFramePr>
          <p:cNvPr id="13" name="表格 12">
            <a:extLst>
              <a:ext uri="{FF2B5EF4-FFF2-40B4-BE49-F238E27FC236}">
                <a16:creationId xmlns:a16="http://schemas.microsoft.com/office/drawing/2014/main" id="{EA0D304B-6959-5445-B66F-487501E207C9}"/>
              </a:ext>
            </a:extLst>
          </p:cNvPr>
          <p:cNvGraphicFramePr>
            <a:graphicFrameLocks noGrp="1"/>
          </p:cNvGraphicFramePr>
          <p:nvPr>
            <p:extLst>
              <p:ext uri="{D42A27DB-BD31-4B8C-83A1-F6EECF244321}">
                <p14:modId xmlns:p14="http://schemas.microsoft.com/office/powerpoint/2010/main" val="1284853010"/>
              </p:ext>
            </p:extLst>
          </p:nvPr>
        </p:nvGraphicFramePr>
        <p:xfrm>
          <a:off x="701167" y="4350578"/>
          <a:ext cx="8128000" cy="189484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3018833466"/>
                    </a:ext>
                  </a:extLst>
                </a:gridCol>
                <a:gridCol w="1625600">
                  <a:extLst>
                    <a:ext uri="{9D8B030D-6E8A-4147-A177-3AD203B41FA5}">
                      <a16:colId xmlns:a16="http://schemas.microsoft.com/office/drawing/2014/main" val="538633680"/>
                    </a:ext>
                  </a:extLst>
                </a:gridCol>
                <a:gridCol w="1625600">
                  <a:extLst>
                    <a:ext uri="{9D8B030D-6E8A-4147-A177-3AD203B41FA5}">
                      <a16:colId xmlns:a16="http://schemas.microsoft.com/office/drawing/2014/main" val="1952831727"/>
                    </a:ext>
                  </a:extLst>
                </a:gridCol>
                <a:gridCol w="1625600">
                  <a:extLst>
                    <a:ext uri="{9D8B030D-6E8A-4147-A177-3AD203B41FA5}">
                      <a16:colId xmlns:a16="http://schemas.microsoft.com/office/drawing/2014/main" val="3406569973"/>
                    </a:ext>
                  </a:extLst>
                </a:gridCol>
                <a:gridCol w="1625600">
                  <a:extLst>
                    <a:ext uri="{9D8B030D-6E8A-4147-A177-3AD203B41FA5}">
                      <a16:colId xmlns:a16="http://schemas.microsoft.com/office/drawing/2014/main" val="131608912"/>
                    </a:ext>
                  </a:extLst>
                </a:gridCol>
              </a:tblGrid>
              <a:tr h="370840">
                <a:tc>
                  <a:txBody>
                    <a:bodyPr/>
                    <a:lstStyle/>
                    <a:p>
                      <a:pPr algn="l">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用户端</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密钥管理器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文件接收器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代码运行器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区块链记录</a:t>
                      </a:r>
                    </a:p>
                  </a:txBody>
                  <a:tcPr marL="68580" marR="68580" marT="0" marB="0"/>
                </a:tc>
                <a:extLst>
                  <a:ext uri="{0D108BD9-81ED-4DB2-BD59-A6C34878D82A}">
                    <a16:rowId xmlns:a16="http://schemas.microsoft.com/office/drawing/2014/main" val="24525646"/>
                  </a:ext>
                </a:extLst>
              </a:tr>
              <a:tr h="817001">
                <a:tc>
                  <a:txBody>
                    <a:bodyPr/>
                    <a:lstStyle/>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S pub</a:t>
                      </a: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KA</a:t>
                      </a: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File</a:t>
                      </a: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S</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KA,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S</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KA,</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File,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637431694"/>
                  </a:ext>
                </a:extLst>
              </a:tr>
            </a:tbl>
          </a:graphicData>
        </a:graphic>
      </p:graphicFrame>
      <p:sp>
        <p:nvSpPr>
          <p:cNvPr id="20" name="矩形 19">
            <a:extLst>
              <a:ext uri="{FF2B5EF4-FFF2-40B4-BE49-F238E27FC236}">
                <a16:creationId xmlns:a16="http://schemas.microsoft.com/office/drawing/2014/main" id="{13C709CC-B43E-0844-AED9-A8D013CFD4E5}"/>
              </a:ext>
            </a:extLst>
          </p:cNvPr>
          <p:cNvSpPr/>
          <p:nvPr/>
        </p:nvSpPr>
        <p:spPr>
          <a:xfrm>
            <a:off x="701167" y="3808504"/>
            <a:ext cx="4428973" cy="499560"/>
          </a:xfrm>
          <a:prstGeom prst="rect">
            <a:avLst/>
          </a:prstGeom>
        </p:spPr>
        <p:txBody>
          <a:bodyPr wrap="square">
            <a:spAutoFit/>
          </a:bodyPr>
          <a:lstStyle/>
          <a:p>
            <a:pPr defTabSz="914377">
              <a:lnSpc>
                <a:spcPct val="150000"/>
              </a:lnSpc>
            </a:pPr>
            <a:r>
              <a:rPr lang="zh-CN" altLang="en-US" sz="2000" dirty="0">
                <a:solidFill>
                  <a:prstClr val="black"/>
                </a:solidFill>
                <a:latin typeface="Microsoft YaHei" panose="020B0503020204020204" pitchFamily="34" charset="-122"/>
                <a:ea typeface="Microsoft YaHei" panose="020B0503020204020204" pitchFamily="34" charset="-122"/>
              </a:rPr>
              <a:t>流程</a:t>
            </a:r>
            <a:r>
              <a:rPr lang="en-US" altLang="zh-CN" sz="2000" dirty="0">
                <a:solidFill>
                  <a:prstClr val="black"/>
                </a:solidFill>
                <a:latin typeface="Microsoft YaHei" panose="020B0503020204020204" pitchFamily="34" charset="-122"/>
                <a:ea typeface="Microsoft YaHei" panose="020B0503020204020204" pitchFamily="34" charset="-122"/>
              </a:rPr>
              <a:t>2</a:t>
            </a:r>
            <a:r>
              <a:rPr lang="zh-CN" altLang="en-US" sz="2000" dirty="0">
                <a:solidFill>
                  <a:prstClr val="black"/>
                </a:solidFill>
                <a:latin typeface="Microsoft YaHei" panose="020B0503020204020204" pitchFamily="34" charset="-122"/>
                <a:ea typeface="Microsoft YaHei" panose="020B0503020204020204" pitchFamily="34" charset="-122"/>
              </a:rPr>
              <a:t>完成后，各模块拥有信息如下：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DDCD0CA2-5A3D-784C-991C-D6A2D6BA90D8}"/>
              </a:ext>
            </a:extLst>
          </p:cNvPr>
          <p:cNvPicPr>
            <a:picLocks noChangeAspect="1"/>
          </p:cNvPicPr>
          <p:nvPr/>
        </p:nvPicPr>
        <p:blipFill>
          <a:blip r:embed="rId4"/>
          <a:stretch>
            <a:fillRect/>
          </a:stretch>
        </p:blipFill>
        <p:spPr>
          <a:xfrm>
            <a:off x="644070" y="1626418"/>
            <a:ext cx="5850494" cy="1948015"/>
          </a:xfrm>
          <a:prstGeom prst="rect">
            <a:avLst/>
          </a:prstGeom>
        </p:spPr>
      </p:pic>
    </p:spTree>
    <p:extLst>
      <p:ext uri="{BB962C8B-B14F-4D97-AF65-F5344CB8AC3E}">
        <p14:creationId xmlns:p14="http://schemas.microsoft.com/office/powerpoint/2010/main" val="1050907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23</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4084773"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 代码运行（论文</a:t>
            </a:r>
            <a:r>
              <a:rPr lang="en-US" altLang="zh-CN" sz="2400" dirty="0">
                <a:latin typeface="微软雅黑" panose="020B0503020204020204" pitchFamily="34" charset="-122"/>
                <a:ea typeface="微软雅黑" panose="020B0503020204020204" pitchFamily="34" charset="-122"/>
              </a:rPr>
              <a:t>P15</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809105C-3FFC-B546-9811-84ED45D9B168}"/>
              </a:ext>
            </a:extLst>
          </p:cNvPr>
          <p:cNvPicPr>
            <a:picLocks noChangeAspect="1"/>
          </p:cNvPicPr>
          <p:nvPr/>
        </p:nvPicPr>
        <p:blipFill>
          <a:blip r:embed="rId4"/>
          <a:stretch>
            <a:fillRect/>
          </a:stretch>
        </p:blipFill>
        <p:spPr>
          <a:xfrm>
            <a:off x="533400" y="1626418"/>
            <a:ext cx="4667628" cy="972878"/>
          </a:xfrm>
          <a:prstGeom prst="rect">
            <a:avLst/>
          </a:prstGeom>
        </p:spPr>
      </p:pic>
      <p:pic>
        <p:nvPicPr>
          <p:cNvPr id="17" name="图片 16">
            <a:extLst>
              <a:ext uri="{FF2B5EF4-FFF2-40B4-BE49-F238E27FC236}">
                <a16:creationId xmlns:a16="http://schemas.microsoft.com/office/drawing/2014/main" id="{FBBC8525-D617-3B43-B7B9-50D788B423EE}"/>
              </a:ext>
            </a:extLst>
          </p:cNvPr>
          <p:cNvPicPr/>
          <p:nvPr/>
        </p:nvPicPr>
        <p:blipFill>
          <a:blip r:embed="rId5"/>
          <a:stretch>
            <a:fillRect/>
          </a:stretch>
        </p:blipFill>
        <p:spPr>
          <a:xfrm>
            <a:off x="5333615" y="1626418"/>
            <a:ext cx="6664679" cy="4228117"/>
          </a:xfrm>
          <a:prstGeom prst="rect">
            <a:avLst/>
          </a:prstGeom>
        </p:spPr>
      </p:pic>
    </p:spTree>
    <p:extLst>
      <p:ext uri="{BB962C8B-B14F-4D97-AF65-F5344CB8AC3E}">
        <p14:creationId xmlns:p14="http://schemas.microsoft.com/office/powerpoint/2010/main" val="719365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24</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76628"/>
            <a:ext cx="2303836"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 代码运行</a:t>
            </a:r>
            <a:endParaRPr lang="en-US" altLang="zh-CN" sz="2400" dirty="0">
              <a:latin typeface="微软雅黑" panose="020B0503020204020204" pitchFamily="34" charset="-122"/>
              <a:ea typeface="微软雅黑" panose="020B0503020204020204" pitchFamily="34" charset="-122"/>
            </a:endParaRPr>
          </a:p>
        </p:txBody>
      </p:sp>
      <p:graphicFrame>
        <p:nvGraphicFramePr>
          <p:cNvPr id="13" name="表格 12">
            <a:extLst>
              <a:ext uri="{FF2B5EF4-FFF2-40B4-BE49-F238E27FC236}">
                <a16:creationId xmlns:a16="http://schemas.microsoft.com/office/drawing/2014/main" id="{EA0D304B-6959-5445-B66F-487501E207C9}"/>
              </a:ext>
            </a:extLst>
          </p:cNvPr>
          <p:cNvGraphicFramePr>
            <a:graphicFrameLocks noGrp="1"/>
          </p:cNvGraphicFramePr>
          <p:nvPr>
            <p:extLst>
              <p:ext uri="{D42A27DB-BD31-4B8C-83A1-F6EECF244321}">
                <p14:modId xmlns:p14="http://schemas.microsoft.com/office/powerpoint/2010/main" val="1314646492"/>
              </p:ext>
            </p:extLst>
          </p:nvPr>
        </p:nvGraphicFramePr>
        <p:xfrm>
          <a:off x="701167" y="3115622"/>
          <a:ext cx="9285981" cy="250444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3018833466"/>
                    </a:ext>
                  </a:extLst>
                </a:gridCol>
                <a:gridCol w="1625600">
                  <a:extLst>
                    <a:ext uri="{9D8B030D-6E8A-4147-A177-3AD203B41FA5}">
                      <a16:colId xmlns:a16="http://schemas.microsoft.com/office/drawing/2014/main" val="538633680"/>
                    </a:ext>
                  </a:extLst>
                </a:gridCol>
                <a:gridCol w="1625600">
                  <a:extLst>
                    <a:ext uri="{9D8B030D-6E8A-4147-A177-3AD203B41FA5}">
                      <a16:colId xmlns:a16="http://schemas.microsoft.com/office/drawing/2014/main" val="1952831727"/>
                    </a:ext>
                  </a:extLst>
                </a:gridCol>
                <a:gridCol w="2354750">
                  <a:extLst>
                    <a:ext uri="{9D8B030D-6E8A-4147-A177-3AD203B41FA5}">
                      <a16:colId xmlns:a16="http://schemas.microsoft.com/office/drawing/2014/main" val="3406569973"/>
                    </a:ext>
                  </a:extLst>
                </a:gridCol>
                <a:gridCol w="2054431">
                  <a:extLst>
                    <a:ext uri="{9D8B030D-6E8A-4147-A177-3AD203B41FA5}">
                      <a16:colId xmlns:a16="http://schemas.microsoft.com/office/drawing/2014/main" val="131608912"/>
                    </a:ext>
                  </a:extLst>
                </a:gridCol>
              </a:tblGrid>
              <a:tr h="370840">
                <a:tc>
                  <a:txBody>
                    <a:bodyPr/>
                    <a:lstStyle/>
                    <a:p>
                      <a:pPr algn="l">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用户端</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密钥管理器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文件接收器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代码运行器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区块链记录</a:t>
                      </a:r>
                    </a:p>
                  </a:txBody>
                  <a:tcPr marL="68580" marR="68580" marT="0" marB="0"/>
                </a:tc>
                <a:extLst>
                  <a:ext uri="{0D108BD9-81ED-4DB2-BD59-A6C34878D82A}">
                    <a16:rowId xmlns:a16="http://schemas.microsoft.com/office/drawing/2014/main" val="24525646"/>
                  </a:ext>
                </a:extLst>
              </a:tr>
              <a:tr h="1301781">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S pub</a:t>
                      </a: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KA</a:t>
                      </a: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File</a:t>
                      </a: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S</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KA,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S</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KA,</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File,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KA,</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File,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result</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 encrypted,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run_info</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 encrypted</a:t>
                      </a:r>
                    </a:p>
                    <a:p>
                      <a:pPr algn="just">
                        <a:spcAft>
                          <a:spcPts val="0"/>
                        </a:spcAft>
                      </a:pP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637431694"/>
                  </a:ext>
                </a:extLst>
              </a:tr>
            </a:tbl>
          </a:graphicData>
        </a:graphic>
      </p:graphicFrame>
      <p:sp>
        <p:nvSpPr>
          <p:cNvPr id="20" name="矩形 19">
            <a:extLst>
              <a:ext uri="{FF2B5EF4-FFF2-40B4-BE49-F238E27FC236}">
                <a16:creationId xmlns:a16="http://schemas.microsoft.com/office/drawing/2014/main" id="{13C709CC-B43E-0844-AED9-A8D013CFD4E5}"/>
              </a:ext>
            </a:extLst>
          </p:cNvPr>
          <p:cNvSpPr/>
          <p:nvPr/>
        </p:nvSpPr>
        <p:spPr>
          <a:xfrm>
            <a:off x="644070" y="2607679"/>
            <a:ext cx="4428973" cy="499560"/>
          </a:xfrm>
          <a:prstGeom prst="rect">
            <a:avLst/>
          </a:prstGeom>
        </p:spPr>
        <p:txBody>
          <a:bodyPr wrap="square">
            <a:spAutoFit/>
          </a:bodyPr>
          <a:lstStyle/>
          <a:p>
            <a:pPr defTabSz="914377">
              <a:lnSpc>
                <a:spcPct val="150000"/>
              </a:lnSpc>
            </a:pPr>
            <a:r>
              <a:rPr lang="zh-CN" altLang="en-US" sz="2000" dirty="0">
                <a:solidFill>
                  <a:prstClr val="black"/>
                </a:solidFill>
                <a:latin typeface="Microsoft YaHei" panose="020B0503020204020204" pitchFamily="34" charset="-122"/>
                <a:ea typeface="Microsoft YaHei" panose="020B0503020204020204" pitchFamily="34" charset="-122"/>
              </a:rPr>
              <a:t>流程</a:t>
            </a:r>
            <a:r>
              <a:rPr lang="en-US" altLang="zh-CN" sz="2000" dirty="0">
                <a:solidFill>
                  <a:prstClr val="black"/>
                </a:solidFill>
                <a:latin typeface="Microsoft YaHei" panose="020B0503020204020204" pitchFamily="34" charset="-122"/>
                <a:ea typeface="Microsoft YaHei" panose="020B0503020204020204" pitchFamily="34" charset="-122"/>
              </a:rPr>
              <a:t>3</a:t>
            </a:r>
            <a:r>
              <a:rPr lang="zh-CN" altLang="en-US" sz="2000" dirty="0">
                <a:solidFill>
                  <a:prstClr val="black"/>
                </a:solidFill>
                <a:latin typeface="Microsoft YaHei" panose="020B0503020204020204" pitchFamily="34" charset="-122"/>
                <a:ea typeface="Microsoft YaHei" panose="020B0503020204020204" pitchFamily="34" charset="-122"/>
              </a:rPr>
              <a:t>完成后，各模块拥有信息如下：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pic>
        <p:nvPicPr>
          <p:cNvPr id="16" name="图片 15">
            <a:extLst>
              <a:ext uri="{FF2B5EF4-FFF2-40B4-BE49-F238E27FC236}">
                <a16:creationId xmlns:a16="http://schemas.microsoft.com/office/drawing/2014/main" id="{F9261A59-C161-0A4A-B746-1E017BF8DCDC}"/>
              </a:ext>
            </a:extLst>
          </p:cNvPr>
          <p:cNvPicPr>
            <a:picLocks noChangeAspect="1"/>
          </p:cNvPicPr>
          <p:nvPr/>
        </p:nvPicPr>
        <p:blipFill>
          <a:blip r:embed="rId4"/>
          <a:stretch>
            <a:fillRect/>
          </a:stretch>
        </p:blipFill>
        <p:spPr>
          <a:xfrm>
            <a:off x="533400" y="1626418"/>
            <a:ext cx="4667628" cy="972878"/>
          </a:xfrm>
          <a:prstGeom prst="rect">
            <a:avLst/>
          </a:prstGeom>
        </p:spPr>
      </p:pic>
    </p:spTree>
    <p:extLst>
      <p:ext uri="{BB962C8B-B14F-4D97-AF65-F5344CB8AC3E}">
        <p14:creationId xmlns:p14="http://schemas.microsoft.com/office/powerpoint/2010/main" val="3860244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25</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485902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 结果记录 （论文</a:t>
            </a:r>
            <a:r>
              <a:rPr lang="en-US" altLang="zh-CN" sz="2400" dirty="0">
                <a:latin typeface="微软雅黑" panose="020B0503020204020204" pitchFamily="34" charset="-122"/>
                <a:ea typeface="微软雅黑" panose="020B0503020204020204" pitchFamily="34" charset="-122"/>
              </a:rPr>
              <a:t>P16-P17</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3DD15643-193D-164A-AFBA-724FD2CCF845}"/>
              </a:ext>
            </a:extLst>
          </p:cNvPr>
          <p:cNvPicPr>
            <a:picLocks noChangeAspect="1"/>
          </p:cNvPicPr>
          <p:nvPr/>
        </p:nvPicPr>
        <p:blipFill>
          <a:blip r:embed="rId4"/>
          <a:stretch>
            <a:fillRect/>
          </a:stretch>
        </p:blipFill>
        <p:spPr>
          <a:xfrm>
            <a:off x="644070" y="1626418"/>
            <a:ext cx="2528712" cy="2684325"/>
          </a:xfrm>
          <a:prstGeom prst="rect">
            <a:avLst/>
          </a:prstGeom>
        </p:spPr>
      </p:pic>
      <p:pic>
        <p:nvPicPr>
          <p:cNvPr id="16" name="图片 15">
            <a:extLst>
              <a:ext uri="{FF2B5EF4-FFF2-40B4-BE49-F238E27FC236}">
                <a16:creationId xmlns:a16="http://schemas.microsoft.com/office/drawing/2014/main" id="{DA8B6779-108B-444C-8C6A-401F23090734}"/>
              </a:ext>
            </a:extLst>
          </p:cNvPr>
          <p:cNvPicPr/>
          <p:nvPr/>
        </p:nvPicPr>
        <p:blipFill>
          <a:blip r:embed="rId5"/>
          <a:stretch>
            <a:fillRect/>
          </a:stretch>
        </p:blipFill>
        <p:spPr>
          <a:xfrm>
            <a:off x="4582160" y="1626418"/>
            <a:ext cx="7233788" cy="4619000"/>
          </a:xfrm>
          <a:prstGeom prst="rect">
            <a:avLst/>
          </a:prstGeom>
        </p:spPr>
      </p:pic>
    </p:spTree>
    <p:extLst>
      <p:ext uri="{BB962C8B-B14F-4D97-AF65-F5344CB8AC3E}">
        <p14:creationId xmlns:p14="http://schemas.microsoft.com/office/powerpoint/2010/main" val="1061095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26</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76628"/>
            <a:ext cx="2303836"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 结果记录</a:t>
            </a:r>
            <a:endParaRPr lang="en-US" altLang="zh-CN" sz="2400" dirty="0">
              <a:latin typeface="微软雅黑" panose="020B0503020204020204" pitchFamily="34" charset="-122"/>
              <a:ea typeface="微软雅黑" panose="020B0503020204020204" pitchFamily="34" charset="-122"/>
            </a:endParaRPr>
          </a:p>
        </p:txBody>
      </p:sp>
      <p:graphicFrame>
        <p:nvGraphicFramePr>
          <p:cNvPr id="13" name="表格 12">
            <a:extLst>
              <a:ext uri="{FF2B5EF4-FFF2-40B4-BE49-F238E27FC236}">
                <a16:creationId xmlns:a16="http://schemas.microsoft.com/office/drawing/2014/main" id="{EA0D304B-6959-5445-B66F-487501E207C9}"/>
              </a:ext>
            </a:extLst>
          </p:cNvPr>
          <p:cNvGraphicFramePr>
            <a:graphicFrameLocks noGrp="1"/>
          </p:cNvGraphicFramePr>
          <p:nvPr>
            <p:extLst>
              <p:ext uri="{D42A27DB-BD31-4B8C-83A1-F6EECF244321}">
                <p14:modId xmlns:p14="http://schemas.microsoft.com/office/powerpoint/2010/main" val="352103380"/>
              </p:ext>
            </p:extLst>
          </p:nvPr>
        </p:nvGraphicFramePr>
        <p:xfrm>
          <a:off x="2293772" y="4045778"/>
          <a:ext cx="9735932" cy="219964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3018833466"/>
                    </a:ext>
                  </a:extLst>
                </a:gridCol>
                <a:gridCol w="1625600">
                  <a:extLst>
                    <a:ext uri="{9D8B030D-6E8A-4147-A177-3AD203B41FA5}">
                      <a16:colId xmlns:a16="http://schemas.microsoft.com/office/drawing/2014/main" val="538633680"/>
                    </a:ext>
                  </a:extLst>
                </a:gridCol>
                <a:gridCol w="1485220">
                  <a:extLst>
                    <a:ext uri="{9D8B030D-6E8A-4147-A177-3AD203B41FA5}">
                      <a16:colId xmlns:a16="http://schemas.microsoft.com/office/drawing/2014/main" val="1952831727"/>
                    </a:ext>
                  </a:extLst>
                </a:gridCol>
                <a:gridCol w="2495130">
                  <a:extLst>
                    <a:ext uri="{9D8B030D-6E8A-4147-A177-3AD203B41FA5}">
                      <a16:colId xmlns:a16="http://schemas.microsoft.com/office/drawing/2014/main" val="3406569973"/>
                    </a:ext>
                  </a:extLst>
                </a:gridCol>
                <a:gridCol w="2504382">
                  <a:extLst>
                    <a:ext uri="{9D8B030D-6E8A-4147-A177-3AD203B41FA5}">
                      <a16:colId xmlns:a16="http://schemas.microsoft.com/office/drawing/2014/main" val="131608912"/>
                    </a:ext>
                  </a:extLst>
                </a:gridCol>
              </a:tblGrid>
              <a:tr h="370840">
                <a:tc>
                  <a:txBody>
                    <a:bodyPr/>
                    <a:lstStyle/>
                    <a:p>
                      <a:pPr algn="l">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用户端</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密钥管理器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文件接收器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代码运行器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区块链记录</a:t>
                      </a:r>
                    </a:p>
                  </a:txBody>
                  <a:tcPr marL="68580" marR="68580" marT="0" marB="0"/>
                </a:tc>
                <a:extLst>
                  <a:ext uri="{0D108BD9-81ED-4DB2-BD59-A6C34878D82A}">
                    <a16:rowId xmlns:a16="http://schemas.microsoft.com/office/drawing/2014/main" val="24525646"/>
                  </a:ext>
                </a:extLst>
              </a:tr>
              <a:tr h="1301781">
                <a:tc>
                  <a:txBody>
                    <a:bodyPr/>
                    <a:lstStyle/>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S pub</a:t>
                      </a: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KA</a:t>
                      </a: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File</a:t>
                      </a: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S</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KA,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S</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KA,</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File,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KA,</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File,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result</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a:t>
                      </a:r>
                      <a:r>
                        <a:rPr lang="zh-CN" alt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encrypted,</a:t>
                      </a: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run_info</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 encrypted</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result</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 encrypted</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run_info</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 encrypted</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637431694"/>
                  </a:ext>
                </a:extLst>
              </a:tr>
            </a:tbl>
          </a:graphicData>
        </a:graphic>
      </p:graphicFrame>
      <p:sp>
        <p:nvSpPr>
          <p:cNvPr id="20" name="矩形 19">
            <a:extLst>
              <a:ext uri="{FF2B5EF4-FFF2-40B4-BE49-F238E27FC236}">
                <a16:creationId xmlns:a16="http://schemas.microsoft.com/office/drawing/2014/main" id="{13C709CC-B43E-0844-AED9-A8D013CFD4E5}"/>
              </a:ext>
            </a:extLst>
          </p:cNvPr>
          <p:cNvSpPr/>
          <p:nvPr/>
        </p:nvSpPr>
        <p:spPr>
          <a:xfrm>
            <a:off x="2837236" y="3473038"/>
            <a:ext cx="4428973" cy="499560"/>
          </a:xfrm>
          <a:prstGeom prst="rect">
            <a:avLst/>
          </a:prstGeom>
        </p:spPr>
        <p:txBody>
          <a:bodyPr wrap="square">
            <a:spAutoFit/>
          </a:bodyPr>
          <a:lstStyle/>
          <a:p>
            <a:pPr defTabSz="914377">
              <a:lnSpc>
                <a:spcPct val="150000"/>
              </a:lnSpc>
            </a:pPr>
            <a:r>
              <a:rPr lang="zh-CN" altLang="en-US" sz="2000" dirty="0">
                <a:solidFill>
                  <a:prstClr val="black"/>
                </a:solidFill>
                <a:latin typeface="Microsoft YaHei" panose="020B0503020204020204" pitchFamily="34" charset="-122"/>
                <a:ea typeface="Microsoft YaHei" panose="020B0503020204020204" pitchFamily="34" charset="-122"/>
              </a:rPr>
              <a:t>流程</a:t>
            </a:r>
            <a:r>
              <a:rPr lang="en-US" altLang="zh-CN" sz="2000" dirty="0">
                <a:solidFill>
                  <a:prstClr val="black"/>
                </a:solidFill>
                <a:latin typeface="Microsoft YaHei" panose="020B0503020204020204" pitchFamily="34" charset="-122"/>
                <a:ea typeface="Microsoft YaHei" panose="020B0503020204020204" pitchFamily="34" charset="-122"/>
              </a:rPr>
              <a:t>4</a:t>
            </a:r>
            <a:r>
              <a:rPr lang="zh-CN" altLang="en-US" sz="2000" dirty="0">
                <a:solidFill>
                  <a:prstClr val="black"/>
                </a:solidFill>
                <a:latin typeface="Microsoft YaHei" panose="020B0503020204020204" pitchFamily="34" charset="-122"/>
                <a:ea typeface="Microsoft YaHei" panose="020B0503020204020204" pitchFamily="34" charset="-122"/>
              </a:rPr>
              <a:t>完成后，各模块拥有信息如下：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pic>
        <p:nvPicPr>
          <p:cNvPr id="17" name="图片 16">
            <a:extLst>
              <a:ext uri="{FF2B5EF4-FFF2-40B4-BE49-F238E27FC236}">
                <a16:creationId xmlns:a16="http://schemas.microsoft.com/office/drawing/2014/main" id="{21E3A332-05E9-C34B-92A9-97CA985CFFFC}"/>
              </a:ext>
            </a:extLst>
          </p:cNvPr>
          <p:cNvPicPr>
            <a:picLocks noChangeAspect="1"/>
          </p:cNvPicPr>
          <p:nvPr/>
        </p:nvPicPr>
        <p:blipFill>
          <a:blip r:embed="rId4"/>
          <a:stretch>
            <a:fillRect/>
          </a:stretch>
        </p:blipFill>
        <p:spPr>
          <a:xfrm>
            <a:off x="644070" y="1626418"/>
            <a:ext cx="1969368" cy="2090559"/>
          </a:xfrm>
          <a:prstGeom prst="rect">
            <a:avLst/>
          </a:prstGeom>
        </p:spPr>
      </p:pic>
    </p:spTree>
    <p:extLst>
      <p:ext uri="{BB962C8B-B14F-4D97-AF65-F5344CB8AC3E}">
        <p14:creationId xmlns:p14="http://schemas.microsoft.com/office/powerpoint/2010/main" val="4193433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27</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540724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 结果获取 （论文</a:t>
            </a:r>
            <a:r>
              <a:rPr lang="en-US" altLang="zh-CN" sz="2400" dirty="0">
                <a:latin typeface="微软雅黑" panose="020B0503020204020204" pitchFamily="34" charset="-122"/>
                <a:ea typeface="微软雅黑" panose="020B0503020204020204" pitchFamily="34" charset="-122"/>
              </a:rPr>
              <a:t>P18</a:t>
            </a:r>
            <a:r>
              <a:rPr lang="zh-CN" altLang="en-US" sz="2400" dirty="0">
                <a:latin typeface="微软雅黑" panose="020B0503020204020204" pitchFamily="34" charset="-122"/>
                <a:ea typeface="微软雅黑" panose="020B0503020204020204" pitchFamily="34" charset="-122"/>
              </a:rPr>
              <a:t>）单个区块</a:t>
            </a:r>
            <a:endParaRPr lang="en-US" altLang="zh-CN" sz="2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8E70362-2527-D040-BA73-208F2773A8AF}"/>
              </a:ext>
            </a:extLst>
          </p:cNvPr>
          <p:cNvPicPr>
            <a:picLocks noChangeAspect="1"/>
          </p:cNvPicPr>
          <p:nvPr/>
        </p:nvPicPr>
        <p:blipFill>
          <a:blip r:embed="rId4"/>
          <a:stretch>
            <a:fillRect/>
          </a:stretch>
        </p:blipFill>
        <p:spPr>
          <a:xfrm>
            <a:off x="533400" y="1694289"/>
            <a:ext cx="5065021" cy="2644321"/>
          </a:xfrm>
          <a:prstGeom prst="rect">
            <a:avLst/>
          </a:prstGeom>
        </p:spPr>
      </p:pic>
      <p:pic>
        <p:nvPicPr>
          <p:cNvPr id="17" name="图片 16">
            <a:extLst>
              <a:ext uri="{FF2B5EF4-FFF2-40B4-BE49-F238E27FC236}">
                <a16:creationId xmlns:a16="http://schemas.microsoft.com/office/drawing/2014/main" id="{020A4BA1-94F7-E845-916C-9AC4E38A0E91}"/>
              </a:ext>
            </a:extLst>
          </p:cNvPr>
          <p:cNvPicPr/>
          <p:nvPr/>
        </p:nvPicPr>
        <p:blipFill>
          <a:blip r:embed="rId5"/>
          <a:stretch>
            <a:fillRect/>
          </a:stretch>
        </p:blipFill>
        <p:spPr>
          <a:xfrm>
            <a:off x="5878286" y="930087"/>
            <a:ext cx="6313714" cy="5315331"/>
          </a:xfrm>
          <a:prstGeom prst="rect">
            <a:avLst/>
          </a:prstGeom>
        </p:spPr>
      </p:pic>
    </p:spTree>
    <p:extLst>
      <p:ext uri="{BB962C8B-B14F-4D97-AF65-F5344CB8AC3E}">
        <p14:creationId xmlns:p14="http://schemas.microsoft.com/office/powerpoint/2010/main" val="917035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28</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540724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 结果获取 （论文</a:t>
            </a:r>
            <a:r>
              <a:rPr lang="en-US" altLang="zh-CN" sz="2400" dirty="0">
                <a:latin typeface="微软雅黑" panose="020B0503020204020204" pitchFamily="34" charset="-122"/>
                <a:ea typeface="微软雅黑" panose="020B0503020204020204" pitchFamily="34" charset="-122"/>
              </a:rPr>
              <a:t>P19</a:t>
            </a:r>
            <a:r>
              <a:rPr lang="zh-CN" altLang="en-US" sz="2400" dirty="0">
                <a:latin typeface="微软雅黑" panose="020B0503020204020204" pitchFamily="34" charset="-122"/>
                <a:ea typeface="微软雅黑" panose="020B0503020204020204" pitchFamily="34" charset="-122"/>
              </a:rPr>
              <a:t>）所有区块</a:t>
            </a:r>
            <a:endParaRPr lang="en-US" altLang="zh-CN" sz="2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8E70362-2527-D040-BA73-208F2773A8AF}"/>
              </a:ext>
            </a:extLst>
          </p:cNvPr>
          <p:cNvPicPr>
            <a:picLocks noChangeAspect="1"/>
          </p:cNvPicPr>
          <p:nvPr/>
        </p:nvPicPr>
        <p:blipFill>
          <a:blip r:embed="rId4"/>
          <a:stretch>
            <a:fillRect/>
          </a:stretch>
        </p:blipFill>
        <p:spPr>
          <a:xfrm>
            <a:off x="533400" y="1694289"/>
            <a:ext cx="5065021" cy="2644321"/>
          </a:xfrm>
          <a:prstGeom prst="rect">
            <a:avLst/>
          </a:prstGeom>
        </p:spPr>
      </p:pic>
      <p:pic>
        <p:nvPicPr>
          <p:cNvPr id="16" name="图片 15">
            <a:extLst>
              <a:ext uri="{FF2B5EF4-FFF2-40B4-BE49-F238E27FC236}">
                <a16:creationId xmlns:a16="http://schemas.microsoft.com/office/drawing/2014/main" id="{E7A7C858-948A-4145-BB53-79C75E5AA447}"/>
              </a:ext>
            </a:extLst>
          </p:cNvPr>
          <p:cNvPicPr/>
          <p:nvPr/>
        </p:nvPicPr>
        <p:blipFill>
          <a:blip r:embed="rId5"/>
          <a:stretch>
            <a:fillRect/>
          </a:stretch>
        </p:blipFill>
        <p:spPr>
          <a:xfrm>
            <a:off x="6119972" y="731964"/>
            <a:ext cx="4187809" cy="6126036"/>
          </a:xfrm>
          <a:prstGeom prst="rect">
            <a:avLst/>
          </a:prstGeom>
        </p:spPr>
      </p:pic>
    </p:spTree>
    <p:extLst>
      <p:ext uri="{BB962C8B-B14F-4D97-AF65-F5344CB8AC3E}">
        <p14:creationId xmlns:p14="http://schemas.microsoft.com/office/powerpoint/2010/main" val="3193321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29</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76628"/>
            <a:ext cx="2303836"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流程</a:t>
            </a: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 结果获取</a:t>
            </a:r>
            <a:endParaRPr lang="en-US" altLang="zh-CN" sz="2400" dirty="0">
              <a:latin typeface="微软雅黑" panose="020B0503020204020204" pitchFamily="34" charset="-122"/>
              <a:ea typeface="微软雅黑" panose="020B0503020204020204" pitchFamily="34" charset="-122"/>
            </a:endParaRPr>
          </a:p>
        </p:txBody>
      </p:sp>
      <p:graphicFrame>
        <p:nvGraphicFramePr>
          <p:cNvPr id="13" name="表格 12">
            <a:extLst>
              <a:ext uri="{FF2B5EF4-FFF2-40B4-BE49-F238E27FC236}">
                <a16:creationId xmlns:a16="http://schemas.microsoft.com/office/drawing/2014/main" id="{EA0D304B-6959-5445-B66F-487501E207C9}"/>
              </a:ext>
            </a:extLst>
          </p:cNvPr>
          <p:cNvGraphicFramePr>
            <a:graphicFrameLocks noGrp="1"/>
          </p:cNvGraphicFramePr>
          <p:nvPr>
            <p:extLst>
              <p:ext uri="{D42A27DB-BD31-4B8C-83A1-F6EECF244321}">
                <p14:modId xmlns:p14="http://schemas.microsoft.com/office/powerpoint/2010/main" val="3235578178"/>
              </p:ext>
            </p:extLst>
          </p:nvPr>
        </p:nvGraphicFramePr>
        <p:xfrm>
          <a:off x="1372255" y="3617699"/>
          <a:ext cx="9735932" cy="250444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3018833466"/>
                    </a:ext>
                  </a:extLst>
                </a:gridCol>
                <a:gridCol w="1625600">
                  <a:extLst>
                    <a:ext uri="{9D8B030D-6E8A-4147-A177-3AD203B41FA5}">
                      <a16:colId xmlns:a16="http://schemas.microsoft.com/office/drawing/2014/main" val="538633680"/>
                    </a:ext>
                  </a:extLst>
                </a:gridCol>
                <a:gridCol w="1485220">
                  <a:extLst>
                    <a:ext uri="{9D8B030D-6E8A-4147-A177-3AD203B41FA5}">
                      <a16:colId xmlns:a16="http://schemas.microsoft.com/office/drawing/2014/main" val="1952831727"/>
                    </a:ext>
                  </a:extLst>
                </a:gridCol>
                <a:gridCol w="2495130">
                  <a:extLst>
                    <a:ext uri="{9D8B030D-6E8A-4147-A177-3AD203B41FA5}">
                      <a16:colId xmlns:a16="http://schemas.microsoft.com/office/drawing/2014/main" val="3406569973"/>
                    </a:ext>
                  </a:extLst>
                </a:gridCol>
                <a:gridCol w="2504382">
                  <a:extLst>
                    <a:ext uri="{9D8B030D-6E8A-4147-A177-3AD203B41FA5}">
                      <a16:colId xmlns:a16="http://schemas.microsoft.com/office/drawing/2014/main" val="131608912"/>
                    </a:ext>
                  </a:extLst>
                </a:gridCol>
              </a:tblGrid>
              <a:tr h="370840">
                <a:tc>
                  <a:txBody>
                    <a:bodyPr/>
                    <a:lstStyle/>
                    <a:p>
                      <a:pPr algn="l">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用户端</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密钥管理器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文件接收器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代码运行器</a:t>
                      </a:r>
                    </a:p>
                  </a:txBody>
                  <a:tcPr marL="68580" marR="68580" marT="0" marB="0"/>
                </a:tc>
                <a:tc>
                  <a:txBody>
                    <a:bodyPr/>
                    <a:lstStyle/>
                    <a:p>
                      <a:pPr algn="l">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区块链记录</a:t>
                      </a:r>
                    </a:p>
                  </a:txBody>
                  <a:tcPr marL="68580" marR="68580" marT="0" marB="0"/>
                </a:tc>
                <a:extLst>
                  <a:ext uri="{0D108BD9-81ED-4DB2-BD59-A6C34878D82A}">
                    <a16:rowId xmlns:a16="http://schemas.microsoft.com/office/drawing/2014/main" val="24525646"/>
                  </a:ext>
                </a:extLst>
              </a:tr>
              <a:tr h="1301781">
                <a:tc>
                  <a:txBody>
                    <a:bodyPr/>
                    <a:lstStyle/>
                    <a:p>
                      <a:r>
                        <a:rPr lang="en-US" altLang="zh-CN" sz="2000" kern="1200" dirty="0">
                          <a:solidFill>
                            <a:schemeClr val="tx1"/>
                          </a:solidFill>
                          <a:effectLst/>
                          <a:latin typeface="Microsoft YaHei" panose="020B0503020204020204" pitchFamily="34" charset="-122"/>
                          <a:ea typeface="Microsoft YaHei" panose="020B0503020204020204" pitchFamily="34" charset="-122"/>
                          <a:cs typeface="+mn-cs"/>
                        </a:rPr>
                        <a:t>KR</a:t>
                      </a:r>
                      <a:r>
                        <a:rPr lang="en-US" altLang="zh-CN" sz="2000" kern="1200" baseline="-25000" dirty="0">
                          <a:solidFill>
                            <a:schemeClr val="tx1"/>
                          </a:solidFill>
                          <a:effectLst/>
                          <a:latin typeface="Microsoft YaHei" panose="020B0503020204020204" pitchFamily="34" charset="-122"/>
                          <a:ea typeface="Microsoft YaHei" panose="020B0503020204020204" pitchFamily="34" charset="-122"/>
                          <a:cs typeface="+mn-cs"/>
                        </a:rPr>
                        <a:t>A</a:t>
                      </a:r>
                      <a:r>
                        <a:rPr lang="en-US" altLang="zh-CN" sz="2000" kern="1200" dirty="0">
                          <a:solidFill>
                            <a:schemeClr val="tx1"/>
                          </a:solidFill>
                          <a:effectLst/>
                          <a:latin typeface="Microsoft YaHei" panose="020B0503020204020204" pitchFamily="34" charset="-122"/>
                          <a:ea typeface="Microsoft YaHei" panose="020B0503020204020204" pitchFamily="34" charset="-122"/>
                          <a:cs typeface="+mn-cs"/>
                        </a:rPr>
                        <a:t>, </a:t>
                      </a:r>
                      <a:endParaRPr lang="zh-CN" altLang="zh-CN" sz="2000" kern="1200" dirty="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2000" kern="1200" dirty="0">
                          <a:solidFill>
                            <a:schemeClr val="tx1"/>
                          </a:solidFill>
                          <a:effectLst/>
                          <a:latin typeface="Microsoft YaHei" panose="020B0503020204020204" pitchFamily="34" charset="-122"/>
                          <a:ea typeface="Microsoft YaHei" panose="020B0503020204020204" pitchFamily="34" charset="-122"/>
                          <a:cs typeface="+mn-cs"/>
                        </a:rPr>
                        <a:t>KR</a:t>
                      </a:r>
                      <a:r>
                        <a:rPr lang="en-US" altLang="zh-CN" sz="2000" kern="1200" baseline="-25000" dirty="0">
                          <a:solidFill>
                            <a:schemeClr val="tx1"/>
                          </a:solidFill>
                          <a:effectLst/>
                          <a:latin typeface="Microsoft YaHei" panose="020B0503020204020204" pitchFamily="34" charset="-122"/>
                          <a:ea typeface="Microsoft YaHei" panose="020B0503020204020204" pitchFamily="34" charset="-122"/>
                          <a:cs typeface="+mn-cs"/>
                        </a:rPr>
                        <a:t>S pub</a:t>
                      </a:r>
                      <a:r>
                        <a:rPr lang="zh-CN" altLang="zh-CN" sz="2000" kern="1200" dirty="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2000" kern="1200" dirty="0">
                          <a:solidFill>
                            <a:schemeClr val="tx1"/>
                          </a:solidFill>
                          <a:effectLst/>
                          <a:latin typeface="Microsoft YaHei" panose="020B0503020204020204" pitchFamily="34" charset="-122"/>
                          <a:ea typeface="Microsoft YaHei" panose="020B0503020204020204" pitchFamily="34" charset="-122"/>
                          <a:cs typeface="+mn-cs"/>
                        </a:rPr>
                        <a:t>KA</a:t>
                      </a:r>
                      <a:r>
                        <a:rPr lang="zh-CN" altLang="zh-CN" sz="2000" kern="1200" dirty="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2000" kern="1200" dirty="0">
                          <a:solidFill>
                            <a:schemeClr val="tx1"/>
                          </a:solidFill>
                          <a:effectLst/>
                          <a:latin typeface="Microsoft YaHei" panose="020B0503020204020204" pitchFamily="34" charset="-122"/>
                          <a:ea typeface="Microsoft YaHei" panose="020B0503020204020204" pitchFamily="34" charset="-122"/>
                          <a:cs typeface="+mn-cs"/>
                        </a:rPr>
                        <a:t>File</a:t>
                      </a:r>
                      <a:r>
                        <a:rPr lang="zh-CN" altLang="zh-CN" sz="2000" kern="1200" dirty="0">
                          <a:solidFill>
                            <a:schemeClr val="tx1"/>
                          </a:solidFill>
                          <a:effectLst/>
                          <a:latin typeface="Microsoft YaHei" panose="020B0503020204020204" pitchFamily="34" charset="-122"/>
                          <a:ea typeface="Microsoft YaHei" panose="020B0503020204020204" pitchFamily="34" charset="-122"/>
                          <a:cs typeface="+mn-cs"/>
                        </a:rPr>
                        <a:t>，</a:t>
                      </a:r>
                    </a:p>
                    <a:p>
                      <a:r>
                        <a:rPr lang="en-US" altLang="zh-CN" sz="2000" kern="1200" dirty="0">
                          <a:solidFill>
                            <a:schemeClr val="tx1"/>
                          </a:solidFill>
                          <a:effectLst/>
                          <a:latin typeface="Microsoft YaHei" panose="020B0503020204020204" pitchFamily="34" charset="-122"/>
                          <a:ea typeface="Microsoft YaHei" panose="020B0503020204020204" pitchFamily="34" charset="-122"/>
                          <a:cs typeface="+mn-cs"/>
                        </a:rPr>
                        <a:t>Hash</a:t>
                      </a:r>
                      <a:r>
                        <a:rPr lang="en-US" altLang="zh-CN" sz="2000" kern="1200" baseline="-25000" dirty="0">
                          <a:solidFill>
                            <a:schemeClr val="tx1"/>
                          </a:solidFill>
                          <a:effectLst/>
                          <a:latin typeface="Microsoft YaHei" panose="020B0503020204020204" pitchFamily="34" charset="-122"/>
                          <a:ea typeface="Microsoft YaHei" panose="020B0503020204020204" pitchFamily="34" charset="-122"/>
                          <a:cs typeface="+mn-cs"/>
                        </a:rPr>
                        <a:t>A1</a:t>
                      </a:r>
                      <a:r>
                        <a:rPr lang="en-US" altLang="zh-CN" sz="2000" kern="1200" dirty="0">
                          <a:solidFill>
                            <a:schemeClr val="tx1"/>
                          </a:solidFill>
                          <a:effectLst/>
                          <a:latin typeface="Microsoft YaHei" panose="020B0503020204020204" pitchFamily="34" charset="-122"/>
                          <a:ea typeface="Microsoft YaHei" panose="020B0503020204020204" pitchFamily="34" charset="-122"/>
                          <a:cs typeface="+mn-cs"/>
                        </a:rPr>
                        <a:t>, </a:t>
                      </a:r>
                      <a:endParaRPr lang="zh-CN" altLang="zh-CN" sz="2000" kern="1200" dirty="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2000" kern="1200" dirty="0">
                          <a:solidFill>
                            <a:schemeClr val="tx1"/>
                          </a:solidFill>
                          <a:effectLst/>
                          <a:latin typeface="Microsoft YaHei" panose="020B0503020204020204" pitchFamily="34" charset="-122"/>
                          <a:ea typeface="Microsoft YaHei" panose="020B0503020204020204" pitchFamily="34" charset="-122"/>
                          <a:cs typeface="+mn-cs"/>
                        </a:rPr>
                        <a:t>result</a:t>
                      </a:r>
                      <a:r>
                        <a:rPr lang="en-US" altLang="zh-CN" sz="2000" kern="1200" baseline="-25000" dirty="0">
                          <a:solidFill>
                            <a:schemeClr val="tx1"/>
                          </a:solidFill>
                          <a:effectLst/>
                          <a:latin typeface="Microsoft YaHei" panose="020B0503020204020204" pitchFamily="34" charset="-122"/>
                          <a:ea typeface="Microsoft YaHei" panose="020B0503020204020204" pitchFamily="34" charset="-122"/>
                          <a:cs typeface="+mn-cs"/>
                        </a:rPr>
                        <a:t>A1</a:t>
                      </a:r>
                      <a:r>
                        <a:rPr lang="en-US" altLang="zh-CN" sz="2000" kern="1200" dirty="0">
                          <a:solidFill>
                            <a:schemeClr val="tx1"/>
                          </a:solidFill>
                          <a:effectLst/>
                          <a:latin typeface="Microsoft YaHei" panose="020B0503020204020204" pitchFamily="34" charset="-122"/>
                          <a:ea typeface="Microsoft YaHei" panose="020B0503020204020204" pitchFamily="34" charset="-122"/>
                          <a:cs typeface="+mn-cs"/>
                        </a:rPr>
                        <a:t>, </a:t>
                      </a:r>
                      <a:endParaRPr lang="zh-CN" altLang="zh-CN" sz="2000" kern="1200" dirty="0">
                        <a:solidFill>
                          <a:schemeClr val="tx1"/>
                        </a:solidFill>
                        <a:effectLst/>
                        <a:latin typeface="Microsoft YaHei" panose="020B0503020204020204" pitchFamily="34" charset="-122"/>
                        <a:ea typeface="Microsoft YaHei" panose="020B0503020204020204" pitchFamily="34" charset="-122"/>
                        <a:cs typeface="+mn-cs"/>
                      </a:endParaRPr>
                    </a:p>
                    <a:p>
                      <a:r>
                        <a:rPr lang="en-US" altLang="zh-CN" sz="2000" kern="1200" dirty="0">
                          <a:solidFill>
                            <a:schemeClr val="tx1"/>
                          </a:solidFill>
                          <a:effectLst/>
                          <a:latin typeface="Microsoft YaHei" panose="020B0503020204020204" pitchFamily="34" charset="-122"/>
                          <a:ea typeface="Microsoft YaHei" panose="020B0503020204020204" pitchFamily="34" charset="-122"/>
                          <a:cs typeface="+mn-cs"/>
                        </a:rPr>
                        <a:t>run_info</a:t>
                      </a:r>
                      <a:r>
                        <a:rPr lang="en-US" altLang="zh-CN" sz="2000" kern="1200" baseline="-25000" dirty="0">
                          <a:solidFill>
                            <a:schemeClr val="tx1"/>
                          </a:solidFill>
                          <a:effectLst/>
                          <a:latin typeface="Microsoft YaHei" panose="020B0503020204020204" pitchFamily="34" charset="-122"/>
                          <a:ea typeface="Microsoft YaHei" panose="020B0503020204020204" pitchFamily="34" charset="-122"/>
                          <a:cs typeface="+mn-cs"/>
                        </a:rPr>
                        <a:t>A1</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S</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KA,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S</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KA,</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File, </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a:effectLst/>
                          <a:latin typeface="Microsoft YaHei" panose="020B0503020204020204" pitchFamily="34" charset="-122"/>
                          <a:ea typeface="Microsoft YaHei" panose="020B0503020204020204" pitchFamily="34" charset="-122"/>
                          <a:cs typeface="Times New Roman" panose="02020603050405020304" pitchFamily="18" charset="0"/>
                        </a:rPr>
                        <a:t>A1</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KA,</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File,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result</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a:t>
                      </a:r>
                      <a:r>
                        <a:rPr lang="zh-CN" alt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encrypted,</a:t>
                      </a: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run_info</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 encrypted</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KR</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 pub</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Hash</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result</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 encrypted</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run_info</a:t>
                      </a:r>
                      <a:r>
                        <a:rPr lang="en-US" sz="2000" kern="100" baseline="-25000" dirty="0">
                          <a:effectLst/>
                          <a:latin typeface="Microsoft YaHei" panose="020B0503020204020204" pitchFamily="34" charset="-122"/>
                          <a:ea typeface="Microsoft YaHei" panose="020B0503020204020204" pitchFamily="34" charset="-122"/>
                          <a:cs typeface="Times New Roman" panose="02020603050405020304" pitchFamily="18" charset="0"/>
                        </a:rPr>
                        <a:t>A1 encrypted</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spcAft>
                          <a:spcPts val="0"/>
                        </a:spcAft>
                      </a:pP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637431694"/>
                  </a:ext>
                </a:extLst>
              </a:tr>
            </a:tbl>
          </a:graphicData>
        </a:graphic>
      </p:graphicFrame>
      <p:sp>
        <p:nvSpPr>
          <p:cNvPr id="20" name="矩形 19">
            <a:extLst>
              <a:ext uri="{FF2B5EF4-FFF2-40B4-BE49-F238E27FC236}">
                <a16:creationId xmlns:a16="http://schemas.microsoft.com/office/drawing/2014/main" id="{13C709CC-B43E-0844-AED9-A8D013CFD4E5}"/>
              </a:ext>
            </a:extLst>
          </p:cNvPr>
          <p:cNvSpPr/>
          <p:nvPr/>
        </p:nvSpPr>
        <p:spPr>
          <a:xfrm>
            <a:off x="4025735" y="3032324"/>
            <a:ext cx="4428973" cy="499560"/>
          </a:xfrm>
          <a:prstGeom prst="rect">
            <a:avLst/>
          </a:prstGeom>
        </p:spPr>
        <p:txBody>
          <a:bodyPr wrap="square">
            <a:spAutoFit/>
          </a:bodyPr>
          <a:lstStyle/>
          <a:p>
            <a:pPr defTabSz="914377">
              <a:lnSpc>
                <a:spcPct val="150000"/>
              </a:lnSpc>
            </a:pPr>
            <a:r>
              <a:rPr lang="zh-CN" altLang="en-US" sz="2000" dirty="0">
                <a:solidFill>
                  <a:prstClr val="black"/>
                </a:solidFill>
                <a:latin typeface="Microsoft YaHei" panose="020B0503020204020204" pitchFamily="34" charset="-122"/>
                <a:ea typeface="Microsoft YaHei" panose="020B0503020204020204" pitchFamily="34" charset="-122"/>
              </a:rPr>
              <a:t>流程</a:t>
            </a:r>
            <a:r>
              <a:rPr lang="en-US" altLang="zh-CN" sz="2000" dirty="0">
                <a:solidFill>
                  <a:prstClr val="black"/>
                </a:solidFill>
                <a:latin typeface="Microsoft YaHei" panose="020B0503020204020204" pitchFamily="34" charset="-122"/>
                <a:ea typeface="Microsoft YaHei" panose="020B0503020204020204" pitchFamily="34" charset="-122"/>
              </a:rPr>
              <a:t>5</a:t>
            </a:r>
            <a:r>
              <a:rPr lang="zh-CN" altLang="en-US" sz="2000" dirty="0">
                <a:solidFill>
                  <a:prstClr val="black"/>
                </a:solidFill>
                <a:latin typeface="Microsoft YaHei" panose="020B0503020204020204" pitchFamily="34" charset="-122"/>
                <a:ea typeface="Microsoft YaHei" panose="020B0503020204020204" pitchFamily="34" charset="-122"/>
              </a:rPr>
              <a:t>完成后，各模块拥有信息如下：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pic>
        <p:nvPicPr>
          <p:cNvPr id="16" name="图片 15">
            <a:extLst>
              <a:ext uri="{FF2B5EF4-FFF2-40B4-BE49-F238E27FC236}">
                <a16:creationId xmlns:a16="http://schemas.microsoft.com/office/drawing/2014/main" id="{94C607C6-F251-8241-BF9F-E63A21076630}"/>
              </a:ext>
            </a:extLst>
          </p:cNvPr>
          <p:cNvPicPr>
            <a:picLocks noChangeAspect="1"/>
          </p:cNvPicPr>
          <p:nvPr/>
        </p:nvPicPr>
        <p:blipFill>
          <a:blip r:embed="rId4"/>
          <a:stretch>
            <a:fillRect/>
          </a:stretch>
        </p:blipFill>
        <p:spPr>
          <a:xfrm>
            <a:off x="533400" y="1694289"/>
            <a:ext cx="3492335" cy="1823261"/>
          </a:xfrm>
          <a:prstGeom prst="rect">
            <a:avLst/>
          </a:prstGeom>
        </p:spPr>
      </p:pic>
    </p:spTree>
    <p:extLst>
      <p:ext uri="{BB962C8B-B14F-4D97-AF65-F5344CB8AC3E}">
        <p14:creationId xmlns:p14="http://schemas.microsoft.com/office/powerpoint/2010/main" val="2077815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8F0E9D6A-15F2-45A9-ACD1-D285C29876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p:blipFill>
        <p:spPr>
          <a:xfrm>
            <a:off x="6321176" y="2686649"/>
            <a:ext cx="5870824" cy="1542449"/>
          </a:xfrm>
          <a:prstGeom prst="rect">
            <a:avLst/>
          </a:prstGeom>
        </p:spPr>
      </p:pic>
      <p:sp>
        <p:nvSpPr>
          <p:cNvPr id="11" name="矩形 10"/>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10" name="矩形 9"/>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1</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2950335" y="2903577"/>
            <a:ext cx="3416312" cy="1107992"/>
          </a:xfrm>
          <a:prstGeom prst="rect">
            <a:avLst/>
          </a:prstGeom>
          <a:noFill/>
        </p:spPr>
        <p:txBody>
          <a:bodyPr wrap="none" lIns="91436" tIns="45718" rIns="91436" bIns="45718" rtlCol="0">
            <a:spAutoFit/>
          </a:bodyPr>
          <a:lstStyle/>
          <a:p>
            <a:r>
              <a:rPr lang="zh-CN" altLang="en-US" sz="6600" dirty="0">
                <a:solidFill>
                  <a:schemeClr val="bg1"/>
                </a:solidFill>
                <a:latin typeface="微软雅黑" panose="020B0503020204020204" pitchFamily="34" charset="-122"/>
                <a:ea typeface="微软雅黑" panose="020B0503020204020204" pitchFamily="34" charset="-122"/>
              </a:rPr>
              <a:t>研究</a:t>
            </a:r>
            <a:r>
              <a:rPr lang="zh-CN" altLang="en-US" sz="6000" dirty="0">
                <a:solidFill>
                  <a:schemeClr val="bg1"/>
                </a:solidFill>
                <a:latin typeface="微软雅黑" panose="020B0503020204020204" pitchFamily="34" charset="-122"/>
                <a:ea typeface="微软雅黑" panose="020B0503020204020204" pitchFamily="34" charset="-122"/>
              </a:rPr>
              <a:t>背景</a:t>
            </a:r>
          </a:p>
        </p:txBody>
      </p:sp>
      <p:pic>
        <p:nvPicPr>
          <p:cNvPr id="13" name="图片 12">
            <a:extLst>
              <a:ext uri="{FF2B5EF4-FFF2-40B4-BE49-F238E27FC236}">
                <a16:creationId xmlns:a16="http://schemas.microsoft.com/office/drawing/2014/main" id="{6E1E5760-E4A8-446D-817A-0360B0C0974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
        <p:nvSpPr>
          <p:cNvPr id="3" name="灯片编号占位符 2">
            <a:extLst>
              <a:ext uri="{FF2B5EF4-FFF2-40B4-BE49-F238E27FC236}">
                <a16:creationId xmlns:a16="http://schemas.microsoft.com/office/drawing/2014/main" id="{B3542241-29C2-5D49-9B7A-F446EEC2F6C9}"/>
              </a:ext>
            </a:extLst>
          </p:cNvPr>
          <p:cNvSpPr>
            <a:spLocks noGrp="1"/>
          </p:cNvSpPr>
          <p:nvPr>
            <p:ph type="sldNum" sz="quarter" idx="12"/>
          </p:nvPr>
        </p:nvSpPr>
        <p:spPr/>
        <p:txBody>
          <a:bodyPr/>
          <a:lstStyle/>
          <a:p>
            <a:fld id="{01635508-54A0-4FB0-A4C5-6467DE85E924}" type="slidenum">
              <a:rPr lang="zh-CN" altLang="en-US" smtClean="0"/>
              <a:pPr/>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架构与流程</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30</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172354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安全性分析</a:t>
            </a:r>
            <a:endParaRPr lang="en-US" altLang="zh-CN" sz="2400"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18A1CCA3-621C-144B-9A28-417F085A63D8}"/>
              </a:ext>
            </a:extLst>
          </p:cNvPr>
          <p:cNvSpPr/>
          <p:nvPr/>
        </p:nvSpPr>
        <p:spPr>
          <a:xfrm>
            <a:off x="533398" y="1893862"/>
            <a:ext cx="11567558" cy="3269549"/>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破解流程</a:t>
            </a:r>
            <a:r>
              <a:rPr lang="en-US" altLang="zh-CN" sz="2000" dirty="0">
                <a:solidFill>
                  <a:prstClr val="black"/>
                </a:solidFill>
                <a:latin typeface="Microsoft YaHei" panose="020B0503020204020204" pitchFamily="34" charset="-122"/>
                <a:ea typeface="Microsoft YaHei" panose="020B0503020204020204" pitchFamily="34" charset="-122"/>
              </a:rPr>
              <a:t>2</a:t>
            </a:r>
            <a:r>
              <a:rPr lang="zh-CN" altLang="en-US" sz="2000" dirty="0">
                <a:solidFill>
                  <a:prstClr val="black"/>
                </a:solidFill>
                <a:latin typeface="Microsoft YaHei" panose="020B0503020204020204" pitchFamily="34" charset="-122"/>
                <a:ea typeface="Microsoft YaHei" panose="020B0503020204020204" pitchFamily="34" charset="-122"/>
              </a:rPr>
              <a:t>中的密钥比对过程，需要破解</a:t>
            </a:r>
            <a:r>
              <a:rPr lang="en-US" altLang="zh-CN" sz="2000" dirty="0">
                <a:solidFill>
                  <a:prstClr val="black"/>
                </a:solidFill>
                <a:latin typeface="Microsoft YaHei" panose="020B0503020204020204" pitchFamily="34" charset="-122"/>
                <a:ea typeface="Microsoft YaHei" panose="020B0503020204020204" pitchFamily="34" charset="-122"/>
              </a:rPr>
              <a:t>RSA</a:t>
            </a:r>
            <a:r>
              <a:rPr lang="zh-CN" altLang="en-US" sz="2000" dirty="0">
                <a:solidFill>
                  <a:prstClr val="black"/>
                </a:solidFill>
                <a:latin typeface="Microsoft YaHei" panose="020B0503020204020204" pitchFamily="34" charset="-122"/>
                <a:ea typeface="Microsoft YaHei" panose="020B0503020204020204" pitchFamily="34" charset="-122"/>
              </a:rPr>
              <a:t>算法；</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平台本身和用户计算任务都是在服务器上的</a:t>
            </a:r>
            <a:r>
              <a:rPr lang="en-US" altLang="zh-CN" sz="2000" dirty="0">
                <a:solidFill>
                  <a:prstClr val="black"/>
                </a:solidFill>
                <a:latin typeface="Microsoft YaHei" panose="020B0503020204020204" pitchFamily="34" charset="-122"/>
                <a:ea typeface="Microsoft YaHei" panose="020B0503020204020204" pitchFamily="34" charset="-122"/>
              </a:rPr>
              <a:t>TEE</a:t>
            </a:r>
            <a:r>
              <a:rPr lang="zh-CN" altLang="en-US" sz="2000" dirty="0">
                <a:solidFill>
                  <a:prstClr val="black"/>
                </a:solidFill>
                <a:latin typeface="Microsoft YaHei" panose="020B0503020204020204" pitchFamily="34" charset="-122"/>
                <a:ea typeface="Microsoft YaHei" panose="020B0503020204020204" pitchFamily="34" charset="-122"/>
              </a:rPr>
              <a:t>中执行；</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流程</a:t>
            </a:r>
            <a:r>
              <a:rPr lang="en-US" altLang="zh-CN" sz="2000" dirty="0">
                <a:solidFill>
                  <a:prstClr val="black"/>
                </a:solidFill>
                <a:latin typeface="Microsoft YaHei" panose="020B0503020204020204" pitchFamily="34" charset="-122"/>
                <a:ea typeface="Microsoft YaHei" panose="020B0503020204020204" pitchFamily="34" charset="-122"/>
              </a:rPr>
              <a:t>1</a:t>
            </a:r>
            <a:r>
              <a:rPr lang="zh-CN" altLang="en-US" sz="2000" dirty="0">
                <a:solidFill>
                  <a:prstClr val="black"/>
                </a:solidFill>
                <a:latin typeface="Microsoft YaHei" panose="020B0503020204020204" pitchFamily="34" charset="-122"/>
                <a:ea typeface="Microsoft YaHei" panose="020B0503020204020204" pitchFamily="34" charset="-122"/>
              </a:rPr>
              <a:t>、</a:t>
            </a:r>
            <a:r>
              <a:rPr lang="en-US" altLang="zh-CN" sz="2000" dirty="0">
                <a:solidFill>
                  <a:prstClr val="black"/>
                </a:solidFill>
                <a:latin typeface="Microsoft YaHei" panose="020B0503020204020204" pitchFamily="34" charset="-122"/>
                <a:ea typeface="Microsoft YaHei" panose="020B0503020204020204" pitchFamily="34" charset="-122"/>
              </a:rPr>
              <a:t>2</a:t>
            </a:r>
            <a:r>
              <a:rPr lang="zh-CN" altLang="en-US" sz="2000" dirty="0">
                <a:solidFill>
                  <a:prstClr val="black"/>
                </a:solidFill>
                <a:latin typeface="Microsoft YaHei" panose="020B0503020204020204" pitchFamily="34" charset="-122"/>
                <a:ea typeface="Microsoft YaHei" panose="020B0503020204020204" pitchFamily="34" charset="-122"/>
              </a:rPr>
              <a:t>、</a:t>
            </a:r>
            <a:r>
              <a:rPr lang="en-US" altLang="zh-CN" sz="2000" dirty="0">
                <a:solidFill>
                  <a:prstClr val="black"/>
                </a:solidFill>
                <a:latin typeface="Microsoft YaHei" panose="020B0503020204020204" pitchFamily="34" charset="-122"/>
                <a:ea typeface="Microsoft YaHei" panose="020B0503020204020204" pitchFamily="34" charset="-122"/>
              </a:rPr>
              <a:t>5</a:t>
            </a:r>
            <a:r>
              <a:rPr lang="zh-CN" altLang="en-US" sz="2000" dirty="0">
                <a:solidFill>
                  <a:prstClr val="black"/>
                </a:solidFill>
                <a:latin typeface="Microsoft YaHei" panose="020B0503020204020204" pitchFamily="34" charset="-122"/>
                <a:ea typeface="Microsoft YaHei" panose="020B0503020204020204" pitchFamily="34" charset="-122"/>
              </a:rPr>
              <a:t>中包含客户端与平台的交互 ，这些交互通过</a:t>
            </a:r>
            <a:r>
              <a:rPr lang="en-US" altLang="zh-CN" sz="2000" dirty="0">
                <a:solidFill>
                  <a:prstClr val="black"/>
                </a:solidFill>
                <a:latin typeface="Microsoft YaHei" panose="020B0503020204020204" pitchFamily="34" charset="-122"/>
                <a:ea typeface="Microsoft YaHei" panose="020B0503020204020204" pitchFamily="34" charset="-122"/>
              </a:rPr>
              <a:t>HTTP</a:t>
            </a:r>
            <a:r>
              <a:rPr lang="zh-CN" altLang="en-US" sz="2000" dirty="0">
                <a:solidFill>
                  <a:prstClr val="black"/>
                </a:solidFill>
                <a:latin typeface="Microsoft YaHei" panose="020B0503020204020204" pitchFamily="34" charset="-122"/>
                <a:ea typeface="Microsoft YaHei" panose="020B0503020204020204" pitchFamily="34" charset="-122"/>
              </a:rPr>
              <a:t>请求实现。其中未加密就进行传输的信息有：用户端</a:t>
            </a:r>
            <a:r>
              <a:rPr lang="en" altLang="zh-CN" sz="2000" dirty="0">
                <a:solidFill>
                  <a:prstClr val="black"/>
                </a:solidFill>
                <a:latin typeface="Microsoft YaHei" panose="020B0503020204020204" pitchFamily="34" charset="-122"/>
                <a:ea typeface="Microsoft YaHei" panose="020B0503020204020204" pitchFamily="34" charset="-122"/>
              </a:rPr>
              <a:t>A</a:t>
            </a:r>
            <a:r>
              <a:rPr lang="zh-CN" altLang="en-US" sz="2000" dirty="0">
                <a:solidFill>
                  <a:prstClr val="black"/>
                </a:solidFill>
                <a:latin typeface="Microsoft YaHei" panose="020B0503020204020204" pitchFamily="34" charset="-122"/>
                <a:ea typeface="Microsoft YaHei" panose="020B0503020204020204" pitchFamily="34" charset="-122"/>
              </a:rPr>
              <a:t>的</a:t>
            </a:r>
            <a:r>
              <a:rPr lang="en" altLang="zh-CN" sz="2000" dirty="0">
                <a:solidFill>
                  <a:prstClr val="black"/>
                </a:solidFill>
                <a:latin typeface="Microsoft YaHei" panose="020B0503020204020204" pitchFamily="34" charset="-122"/>
                <a:ea typeface="Microsoft YaHei" panose="020B0503020204020204" pitchFamily="34" charset="-122"/>
              </a:rPr>
              <a:t>RSA</a:t>
            </a:r>
            <a:r>
              <a:rPr lang="zh-CN" altLang="en-US" sz="2000" dirty="0">
                <a:solidFill>
                  <a:prstClr val="black"/>
                </a:solidFill>
                <a:latin typeface="Microsoft YaHei" panose="020B0503020204020204" pitchFamily="34" charset="-122"/>
                <a:ea typeface="Microsoft YaHei" panose="020B0503020204020204" pitchFamily="34" charset="-122"/>
              </a:rPr>
              <a:t>公钥（本身就是可公开的 ）、计算任务的散列值（本身就以明文写在区块链上 ）和区块信息（同前者）。故不造成隐私的泄露；</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每次传输的加签验签步骤，保证信息的不可篡改；</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20609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8959B574-12DE-45EC-92B9-EDFD12B8D32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p:blipFill>
        <p:spPr>
          <a:xfrm>
            <a:off x="6321176" y="2686649"/>
            <a:ext cx="5870824" cy="1542449"/>
          </a:xfrm>
          <a:prstGeom prst="rect">
            <a:avLst/>
          </a:prstGeom>
        </p:spPr>
      </p:pic>
      <p:sp>
        <p:nvSpPr>
          <p:cNvPr id="17" name="矩形 16">
            <a:extLst>
              <a:ext uri="{FF2B5EF4-FFF2-40B4-BE49-F238E27FC236}">
                <a16:creationId xmlns:a16="http://schemas.microsoft.com/office/drawing/2014/main" id="{F25648DF-961F-42F1-BA29-5FE159C616A3}"/>
              </a:ext>
            </a:extLst>
          </p:cNvPr>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23950" y="2686050"/>
            <a:ext cx="1543050" cy="1543050"/>
            <a:chOff x="1123950" y="2686050"/>
            <a:chExt cx="1543050" cy="1543050"/>
          </a:xfrm>
          <a:solidFill>
            <a:srgbClr val="014924"/>
          </a:solidFill>
        </p:grpSpPr>
        <p:sp>
          <p:nvSpPr>
            <p:cNvPr id="7" name="矩形 6"/>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4</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4" name="文本框 13">
            <a:extLst>
              <a:ext uri="{FF2B5EF4-FFF2-40B4-BE49-F238E27FC236}">
                <a16:creationId xmlns:a16="http://schemas.microsoft.com/office/drawing/2014/main" id="{363F58E6-CFD7-4546-802A-D48DE5E3825D}"/>
              </a:ext>
            </a:extLst>
          </p:cNvPr>
          <p:cNvSpPr txBox="1"/>
          <p:nvPr/>
        </p:nvSpPr>
        <p:spPr>
          <a:xfrm>
            <a:off x="2950335" y="2903577"/>
            <a:ext cx="3570200" cy="1107992"/>
          </a:xfrm>
          <a:prstGeom prst="rect">
            <a:avLst/>
          </a:prstGeom>
          <a:noFill/>
        </p:spPr>
        <p:txBody>
          <a:bodyPr wrap="none" lIns="91436" tIns="45718" rIns="91436" bIns="45718" rtlCol="0">
            <a:spAutoFit/>
          </a:bodyPr>
          <a:lstStyle/>
          <a:p>
            <a:r>
              <a:rPr lang="zh-CN" altLang="en-US" sz="6600" dirty="0">
                <a:solidFill>
                  <a:schemeClr val="bg1"/>
                </a:solidFill>
                <a:latin typeface="微软雅黑" panose="020B0503020204020204" pitchFamily="34" charset="-122"/>
                <a:ea typeface="微软雅黑" panose="020B0503020204020204" pitchFamily="34" charset="-122"/>
              </a:rPr>
              <a:t>模块详解</a:t>
            </a:r>
          </a:p>
        </p:txBody>
      </p:sp>
      <p:pic>
        <p:nvPicPr>
          <p:cNvPr id="12" name="图片 11">
            <a:extLst>
              <a:ext uri="{FF2B5EF4-FFF2-40B4-BE49-F238E27FC236}">
                <a16:creationId xmlns:a16="http://schemas.microsoft.com/office/drawing/2014/main" id="{2E21BBA7-D980-463D-8054-DB329D1BF69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
        <p:nvSpPr>
          <p:cNvPr id="2" name="灯片编号占位符 1">
            <a:extLst>
              <a:ext uri="{FF2B5EF4-FFF2-40B4-BE49-F238E27FC236}">
                <a16:creationId xmlns:a16="http://schemas.microsoft.com/office/drawing/2014/main" id="{52417B60-F6D3-4C4C-AF8D-4CCE78406F08}"/>
              </a:ext>
            </a:extLst>
          </p:cNvPr>
          <p:cNvSpPr>
            <a:spLocks noGrp="1"/>
          </p:cNvSpPr>
          <p:nvPr>
            <p:ph type="sldNum" sz="quarter" idx="12"/>
          </p:nvPr>
        </p:nvSpPr>
        <p:spPr/>
        <p:txBody>
          <a:bodyPr/>
          <a:lstStyle/>
          <a:p>
            <a:fld id="{01635508-54A0-4FB0-A4C5-6467DE85E924}" type="slidenum">
              <a:rPr lang="zh-CN" altLang="en-US" smtClean="0"/>
              <a:pPr/>
              <a:t>31</a:t>
            </a:fld>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模块详解</a:t>
            </a:r>
          </a:p>
        </p:txBody>
      </p:sp>
      <p:grpSp>
        <p:nvGrpSpPr>
          <p:cNvPr id="15" name="组合 14"/>
          <p:cNvGrpSpPr/>
          <p:nvPr/>
        </p:nvGrpSpPr>
        <p:grpSpPr>
          <a:xfrm>
            <a:off x="2527300" y="217491"/>
            <a:ext cx="10153597"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32</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5416868"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时序图（各个模块即是需要实现的类）</a:t>
            </a:r>
            <a:endParaRPr lang="en-US" altLang="zh-CN" sz="2400"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C5A5B86D-310F-0A4C-8C25-48F44C54397B}"/>
              </a:ext>
            </a:extLst>
          </p:cNvPr>
          <p:cNvPicPr/>
          <p:nvPr/>
        </p:nvPicPr>
        <p:blipFill>
          <a:blip r:embed="rId4">
            <a:extLst>
              <a:ext uri="{28A0092B-C50C-407E-A947-70E740481C1C}">
                <a14:useLocalDpi xmlns:a14="http://schemas.microsoft.com/office/drawing/2010/main" val="0"/>
              </a:ext>
            </a:extLst>
          </a:blip>
          <a:stretch>
            <a:fillRect/>
          </a:stretch>
        </p:blipFill>
        <p:spPr>
          <a:xfrm rot="16200000">
            <a:off x="3278739" y="-1008253"/>
            <a:ext cx="4964387" cy="10233727"/>
          </a:xfrm>
          <a:prstGeom prst="rect">
            <a:avLst/>
          </a:prstGeom>
        </p:spPr>
      </p:pic>
    </p:spTree>
    <p:extLst>
      <p:ext uri="{BB962C8B-B14F-4D97-AF65-F5344CB8AC3E}">
        <p14:creationId xmlns:p14="http://schemas.microsoft.com/office/powerpoint/2010/main" val="130977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模块详解</a:t>
            </a:r>
          </a:p>
        </p:txBody>
      </p:sp>
      <p:grpSp>
        <p:nvGrpSpPr>
          <p:cNvPr id="15" name="组合 14"/>
          <p:cNvGrpSpPr/>
          <p:nvPr/>
        </p:nvGrpSpPr>
        <p:grpSpPr>
          <a:xfrm>
            <a:off x="2527300" y="217491"/>
            <a:ext cx="10153597"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33</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类的详解</a:t>
            </a:r>
            <a:endParaRPr lang="en-US" altLang="zh-CN" sz="24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91BB7D92-EB85-FF46-B4B6-D2B218D8A4A1}"/>
              </a:ext>
            </a:extLst>
          </p:cNvPr>
          <p:cNvSpPr/>
          <p:nvPr/>
        </p:nvSpPr>
        <p:spPr>
          <a:xfrm>
            <a:off x="533400" y="1868550"/>
            <a:ext cx="11155017" cy="4146713"/>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为实现平台，设计的类包括：</a:t>
            </a:r>
            <a:r>
              <a:rPr lang="en-US" altLang="zh-CN" sz="2000" dirty="0">
                <a:solidFill>
                  <a:prstClr val="black"/>
                </a:solidFill>
                <a:latin typeface="Microsoft YaHei" panose="020B0503020204020204" pitchFamily="34" charset="-122"/>
                <a:ea typeface="Microsoft YaHei" panose="020B0503020204020204" pitchFamily="34" charset="-122"/>
              </a:rPr>
              <a:t>Task</a:t>
            </a:r>
            <a:r>
              <a:rPr lang="zh-CN" altLang="zh-CN" sz="2000" dirty="0">
                <a:solidFill>
                  <a:prstClr val="black"/>
                </a:solidFill>
                <a:latin typeface="Microsoft YaHei" panose="020B0503020204020204" pitchFamily="34" charset="-122"/>
                <a:ea typeface="Microsoft YaHei" panose="020B0503020204020204" pitchFamily="34" charset="-122"/>
              </a:rPr>
              <a:t>与</a:t>
            </a:r>
            <a:r>
              <a:rPr lang="en-US" altLang="zh-CN" sz="2000" dirty="0">
                <a:solidFill>
                  <a:prstClr val="black"/>
                </a:solidFill>
                <a:latin typeface="Microsoft YaHei" panose="020B0503020204020204" pitchFamily="34" charset="-122"/>
                <a:ea typeface="Microsoft YaHei" panose="020B0503020204020204" pitchFamily="34" charset="-122"/>
              </a:rPr>
              <a:t>Client</a:t>
            </a:r>
            <a:r>
              <a:rPr lang="zh-CN" altLang="en-US" sz="2000" dirty="0">
                <a:solidFill>
                  <a:prstClr val="black"/>
                </a:solidFill>
                <a:latin typeface="Microsoft YaHei" panose="020B0503020204020204" pitchFamily="34" charset="-122"/>
                <a:ea typeface="Microsoft YaHei" panose="020B0503020204020204" pitchFamily="34" charset="-122"/>
              </a:rPr>
              <a:t>、</a:t>
            </a:r>
            <a:r>
              <a:rPr lang="en" altLang="zh-CN" sz="2000" dirty="0" err="1">
                <a:solidFill>
                  <a:prstClr val="black"/>
                </a:solidFill>
                <a:latin typeface="Microsoft YaHei" panose="020B0503020204020204" pitchFamily="34" charset="-122"/>
                <a:ea typeface="Microsoft YaHei" panose="020B0503020204020204" pitchFamily="34" charset="-122"/>
              </a:rPr>
              <a:t>KeyManager</a:t>
            </a:r>
            <a:r>
              <a:rPr lang="zh-CN" altLang="en-US" sz="2000" dirty="0">
                <a:solidFill>
                  <a:prstClr val="black"/>
                </a:solidFill>
                <a:latin typeface="Microsoft YaHei" panose="020B0503020204020204" pitchFamily="34" charset="-122"/>
                <a:ea typeface="Microsoft YaHei" panose="020B0503020204020204" pitchFamily="34" charset="-122"/>
              </a:rPr>
              <a:t>、</a:t>
            </a:r>
            <a:r>
              <a:rPr lang="en-US" altLang="zh-CN" sz="2000" dirty="0" err="1">
                <a:solidFill>
                  <a:prstClr val="black"/>
                </a:solidFill>
                <a:latin typeface="Microsoft YaHei" panose="020B0503020204020204" pitchFamily="34" charset="-122"/>
                <a:ea typeface="Microsoft YaHei" panose="020B0503020204020204" pitchFamily="34" charset="-122"/>
              </a:rPr>
              <a:t>FileReceiver</a:t>
            </a:r>
            <a:r>
              <a:rPr lang="zh-CN" altLang="en-US" sz="2000" dirty="0">
                <a:solidFill>
                  <a:prstClr val="black"/>
                </a:solidFill>
                <a:latin typeface="Microsoft YaHei" panose="020B0503020204020204" pitchFamily="34" charset="-122"/>
                <a:ea typeface="Microsoft YaHei" panose="020B0503020204020204" pitchFamily="34" charset="-122"/>
              </a:rPr>
              <a:t>、</a:t>
            </a:r>
            <a:r>
              <a:rPr lang="en-US" altLang="zh-CN" sz="2000" dirty="0" err="1">
                <a:solidFill>
                  <a:prstClr val="black"/>
                </a:solidFill>
                <a:latin typeface="Microsoft YaHei" panose="020B0503020204020204" pitchFamily="34" charset="-122"/>
                <a:ea typeface="Microsoft YaHei" panose="020B0503020204020204" pitchFamily="34" charset="-122"/>
              </a:rPr>
              <a:t>CodeRunner</a:t>
            </a:r>
            <a:r>
              <a:rPr lang="zh-CN" altLang="zh-CN" sz="2000" dirty="0">
                <a:solidFill>
                  <a:prstClr val="black"/>
                </a:solidFill>
                <a:latin typeface="Microsoft YaHei" panose="020B0503020204020204" pitchFamily="34" charset="-122"/>
                <a:ea typeface="Microsoft YaHei" panose="020B0503020204020204" pitchFamily="34" charset="-122"/>
              </a:rPr>
              <a:t> </a:t>
            </a:r>
            <a:r>
              <a:rPr lang="zh-CN" altLang="en-US" sz="2000" dirty="0">
                <a:solidFill>
                  <a:prstClr val="black"/>
                </a:solidFill>
                <a:latin typeface="Microsoft YaHei" panose="020B0503020204020204" pitchFamily="34" charset="-122"/>
                <a:ea typeface="Microsoft YaHei" panose="020B0503020204020204" pitchFamily="34" charset="-122"/>
              </a:rPr>
              <a:t>、</a:t>
            </a:r>
            <a:r>
              <a:rPr lang="en-US" altLang="zh-CN" sz="2000" dirty="0" err="1">
                <a:solidFill>
                  <a:prstClr val="black"/>
                </a:solidFill>
                <a:latin typeface="Microsoft YaHei" panose="020B0503020204020204" pitchFamily="34" charset="-122"/>
                <a:ea typeface="Microsoft YaHei" panose="020B0503020204020204" pitchFamily="34" charset="-122"/>
              </a:rPr>
              <a:t>BlockchainRecorder</a:t>
            </a:r>
            <a:r>
              <a:rPr lang="zh-CN" altLang="en-US" sz="2000" dirty="0">
                <a:solidFill>
                  <a:prstClr val="black"/>
                </a:solidFill>
                <a:latin typeface="Microsoft YaHei" panose="020B0503020204020204" pitchFamily="34" charset="-122"/>
                <a:ea typeface="Microsoft YaHei" panose="020B0503020204020204" pitchFamily="34" charset="-122"/>
              </a:rPr>
              <a:t>；</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论文 四、（二）（</a:t>
            </a:r>
            <a:r>
              <a:rPr lang="en-US" altLang="zh-CN" sz="2000" dirty="0">
                <a:solidFill>
                  <a:prstClr val="black"/>
                </a:solidFill>
                <a:latin typeface="Microsoft YaHei" panose="020B0503020204020204" pitchFamily="34" charset="-122"/>
                <a:ea typeface="Microsoft YaHei" panose="020B0503020204020204" pitchFamily="34" charset="-122"/>
              </a:rPr>
              <a:t>P23</a:t>
            </a:r>
            <a:r>
              <a:rPr lang="zh-CN" altLang="en-US" sz="2000" dirty="0">
                <a:solidFill>
                  <a:prstClr val="black"/>
                </a:solidFill>
                <a:latin typeface="Microsoft YaHei" panose="020B0503020204020204" pitchFamily="34" charset="-122"/>
                <a:ea typeface="Microsoft YaHei" panose="020B0503020204020204" pitchFamily="34" charset="-122"/>
              </a:rPr>
              <a:t>）对以上类的成员变量和类方法做了非常详尽的描述；</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后续样例的实现严格按照论文 四、（二）的描述；</a:t>
            </a:r>
            <a:endParaRPr lang="en"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endParaRPr lang="zh-CN" altLang="zh-CN" b="1"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endParaRPr lang="en-US" altLang="zh-CN" sz="2000" dirty="0">
              <a:solidFill>
                <a:prstClr val="black"/>
              </a:solidFill>
              <a:latin typeface="Microsoft YaHei" panose="020B0503020204020204" pitchFamily="34" charset="-122"/>
              <a:ea typeface="Microsoft YaHei" panose="020B0503020204020204" pitchFamily="34" charset="-122"/>
            </a:endParaRPr>
          </a:p>
          <a:p>
            <a:pPr defTabSz="914377">
              <a:lnSpc>
                <a:spcPct val="150000"/>
              </a:lnSpc>
            </a:pP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76622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E582F21E-B853-4B43-836B-C310F90ECA3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p:blipFill>
        <p:spPr>
          <a:xfrm>
            <a:off x="6321176" y="2686649"/>
            <a:ext cx="5870824" cy="1542449"/>
          </a:xfrm>
          <a:prstGeom prst="rect">
            <a:avLst/>
          </a:prstGeom>
        </p:spPr>
      </p:pic>
      <p:sp>
        <p:nvSpPr>
          <p:cNvPr id="17" name="矩形 16">
            <a:extLst>
              <a:ext uri="{FF2B5EF4-FFF2-40B4-BE49-F238E27FC236}">
                <a16:creationId xmlns:a16="http://schemas.microsoft.com/office/drawing/2014/main" id="{BE8E0771-52AA-49E5-9390-D38A81D8F538}"/>
              </a:ext>
            </a:extLst>
          </p:cNvPr>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7" name="矩形 6"/>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5</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4" name="文本框 13">
            <a:extLst>
              <a:ext uri="{FF2B5EF4-FFF2-40B4-BE49-F238E27FC236}">
                <a16:creationId xmlns:a16="http://schemas.microsoft.com/office/drawing/2014/main" id="{AF1F248A-0C79-4C59-9CC5-7B3652E31EC6}"/>
              </a:ext>
            </a:extLst>
          </p:cNvPr>
          <p:cNvSpPr txBox="1"/>
          <p:nvPr/>
        </p:nvSpPr>
        <p:spPr>
          <a:xfrm>
            <a:off x="2950335" y="2903577"/>
            <a:ext cx="5262971" cy="1107992"/>
          </a:xfrm>
          <a:prstGeom prst="rect">
            <a:avLst/>
          </a:prstGeom>
          <a:noFill/>
        </p:spPr>
        <p:txBody>
          <a:bodyPr wrap="none" lIns="91436" tIns="45718" rIns="91436" bIns="45718" rtlCol="0">
            <a:spAutoFit/>
          </a:bodyPr>
          <a:lstStyle/>
          <a:p>
            <a:r>
              <a:rPr lang="zh-CN" altLang="en-US" sz="6600" dirty="0">
                <a:solidFill>
                  <a:schemeClr val="bg1"/>
                </a:solidFill>
                <a:latin typeface="微软雅黑" panose="020B0503020204020204" pitchFamily="34" charset="-122"/>
                <a:ea typeface="微软雅黑" panose="020B0503020204020204" pitchFamily="34" charset="-122"/>
              </a:rPr>
              <a:t>服务接口设计</a:t>
            </a:r>
          </a:p>
        </p:txBody>
      </p:sp>
      <p:pic>
        <p:nvPicPr>
          <p:cNvPr id="12" name="图片 11">
            <a:extLst>
              <a:ext uri="{FF2B5EF4-FFF2-40B4-BE49-F238E27FC236}">
                <a16:creationId xmlns:a16="http://schemas.microsoft.com/office/drawing/2014/main" id="{4060FFA2-892C-4623-B0EA-2224E6ED80A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
        <p:nvSpPr>
          <p:cNvPr id="3" name="灯片编号占位符 2">
            <a:extLst>
              <a:ext uri="{FF2B5EF4-FFF2-40B4-BE49-F238E27FC236}">
                <a16:creationId xmlns:a16="http://schemas.microsoft.com/office/drawing/2014/main" id="{E74EE05E-7FEC-584A-8678-F023CF1146D8}"/>
              </a:ext>
            </a:extLst>
          </p:cNvPr>
          <p:cNvSpPr>
            <a:spLocks noGrp="1"/>
          </p:cNvSpPr>
          <p:nvPr>
            <p:ph type="sldNum" sz="quarter" idx="12"/>
          </p:nvPr>
        </p:nvSpPr>
        <p:spPr/>
        <p:txBody>
          <a:bodyPr/>
          <a:lstStyle/>
          <a:p>
            <a:fld id="{01635508-54A0-4FB0-A4C5-6467DE85E924}" type="slidenum">
              <a:rPr lang="zh-CN" altLang="en-US" smtClean="0"/>
              <a:pPr/>
              <a:t>34</a:t>
            </a:fld>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646870"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服务接口设计</a:t>
            </a:r>
          </a:p>
        </p:txBody>
      </p:sp>
      <p:grpSp>
        <p:nvGrpSpPr>
          <p:cNvPr id="15" name="组合 14"/>
          <p:cNvGrpSpPr/>
          <p:nvPr/>
        </p:nvGrpSpPr>
        <p:grpSpPr>
          <a:xfrm>
            <a:off x="3348037" y="217491"/>
            <a:ext cx="933286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35</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172354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服务端接口</a:t>
            </a:r>
            <a:endParaRPr lang="en-US" altLang="zh-CN" sz="24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91BB7D92-EB85-FF46-B4B6-D2B218D8A4A1}"/>
              </a:ext>
            </a:extLst>
          </p:cNvPr>
          <p:cNvSpPr/>
          <p:nvPr/>
        </p:nvSpPr>
        <p:spPr>
          <a:xfrm>
            <a:off x="533399" y="1868551"/>
            <a:ext cx="10641281" cy="3269549"/>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实现了平台所需的类后，还要在服务端实现</a:t>
            </a:r>
            <a:r>
              <a:rPr lang="en" altLang="zh-CN" sz="2000" dirty="0">
                <a:solidFill>
                  <a:prstClr val="black"/>
                </a:solidFill>
                <a:latin typeface="Microsoft YaHei" panose="020B0503020204020204" pitchFamily="34" charset="-122"/>
                <a:ea typeface="Microsoft YaHei" panose="020B0503020204020204" pitchFamily="34" charset="-122"/>
              </a:rPr>
              <a:t>HTTP</a:t>
            </a:r>
            <a:r>
              <a:rPr lang="zh-CN" altLang="en-US" sz="2000" dirty="0">
                <a:solidFill>
                  <a:prstClr val="black"/>
                </a:solidFill>
                <a:latin typeface="Microsoft YaHei" panose="020B0503020204020204" pitchFamily="34" charset="-122"/>
                <a:ea typeface="Microsoft YaHei" panose="020B0503020204020204" pitchFamily="34" charset="-122"/>
              </a:rPr>
              <a:t>接口。接口包括密钥获取、任务上传、区块获取和全链获取；</a:t>
            </a:r>
          </a:p>
          <a:p>
            <a:pPr marL="457200" indent="-457200" defTabSz="914377">
              <a:lnSpc>
                <a:spcPct val="150000"/>
              </a:lnSpc>
              <a:buFontTx/>
              <a:buChar char="-"/>
            </a:pPr>
            <a:r>
              <a:rPr lang="en-US" altLang="zh-CN" sz="2000" dirty="0">
                <a:solidFill>
                  <a:prstClr val="black"/>
                </a:solidFill>
                <a:latin typeface="Microsoft YaHei" panose="020B0503020204020204" pitchFamily="34" charset="-122"/>
                <a:ea typeface="Microsoft YaHei" panose="020B0503020204020204" pitchFamily="34" charset="-122"/>
              </a:rPr>
              <a:t>HTTP</a:t>
            </a:r>
            <a:r>
              <a:rPr lang="zh-CN" altLang="en-US" sz="2000" dirty="0">
                <a:solidFill>
                  <a:prstClr val="black"/>
                </a:solidFill>
                <a:latin typeface="Microsoft YaHei" panose="020B0503020204020204" pitchFamily="34" charset="-122"/>
                <a:ea typeface="Microsoft YaHei" panose="020B0503020204020204" pitchFamily="34" charset="-122"/>
              </a:rPr>
              <a:t>交互，相关数据包含在</a:t>
            </a:r>
            <a:r>
              <a:rPr lang="en" altLang="zh-CN" sz="2000" dirty="0">
                <a:solidFill>
                  <a:prstClr val="black"/>
                </a:solidFill>
                <a:latin typeface="Microsoft YaHei" panose="020B0503020204020204" pitchFamily="34" charset="-122"/>
                <a:ea typeface="Microsoft YaHei" panose="020B0503020204020204" pitchFamily="34" charset="-122"/>
              </a:rPr>
              <a:t>JSON</a:t>
            </a:r>
            <a:r>
              <a:rPr lang="zh-CN" altLang="en-US" sz="2000" dirty="0">
                <a:solidFill>
                  <a:prstClr val="black"/>
                </a:solidFill>
                <a:latin typeface="Microsoft YaHei" panose="020B0503020204020204" pitchFamily="34" charset="-122"/>
                <a:ea typeface="Microsoft YaHei" panose="020B0503020204020204" pitchFamily="34" charset="-122"/>
              </a:rPr>
              <a:t>中。</a:t>
            </a:r>
            <a:r>
              <a:rPr lang="en" altLang="zh-CN" sz="2000" dirty="0">
                <a:solidFill>
                  <a:prstClr val="black"/>
                </a:solidFill>
                <a:latin typeface="Microsoft YaHei" panose="020B0503020204020204" pitchFamily="34" charset="-122"/>
                <a:ea typeface="Microsoft YaHei" panose="020B0503020204020204" pitchFamily="34" charset="-122"/>
              </a:rPr>
              <a:t>bytes</a:t>
            </a:r>
            <a:r>
              <a:rPr lang="zh-CN" altLang="en-US" sz="2000" dirty="0">
                <a:solidFill>
                  <a:prstClr val="black"/>
                </a:solidFill>
                <a:latin typeface="Microsoft YaHei" panose="020B0503020204020204" pitchFamily="34" charset="-122"/>
                <a:ea typeface="Microsoft YaHei" panose="020B0503020204020204" pitchFamily="34" charset="-122"/>
              </a:rPr>
              <a:t>字节数据不能直接用</a:t>
            </a:r>
            <a:r>
              <a:rPr lang="en" altLang="zh-CN" sz="2000" dirty="0">
                <a:solidFill>
                  <a:prstClr val="black"/>
                </a:solidFill>
                <a:latin typeface="Microsoft YaHei" panose="020B0503020204020204" pitchFamily="34" charset="-122"/>
                <a:ea typeface="Microsoft YaHei" panose="020B0503020204020204" pitchFamily="34" charset="-122"/>
              </a:rPr>
              <a:t>JSON</a:t>
            </a:r>
            <a:r>
              <a:rPr lang="zh-CN" altLang="en-US" sz="2000" dirty="0">
                <a:solidFill>
                  <a:prstClr val="black"/>
                </a:solidFill>
                <a:latin typeface="Microsoft YaHei" panose="020B0503020204020204" pitchFamily="34" charset="-122"/>
                <a:ea typeface="Microsoft YaHei" panose="020B0503020204020204" pitchFamily="34" charset="-122"/>
              </a:rPr>
              <a:t>传输，可在传输时将字节数据用</a:t>
            </a:r>
            <a:r>
              <a:rPr lang="en" altLang="zh-CN" sz="2000" dirty="0">
                <a:solidFill>
                  <a:prstClr val="black"/>
                </a:solidFill>
                <a:latin typeface="Microsoft YaHei" panose="020B0503020204020204" pitchFamily="34" charset="-122"/>
                <a:ea typeface="Microsoft YaHei" panose="020B0503020204020204" pitchFamily="34" charset="-122"/>
              </a:rPr>
              <a:t>base64</a:t>
            </a:r>
            <a:r>
              <a:rPr lang="zh-CN" altLang="en-US" sz="2000" dirty="0">
                <a:solidFill>
                  <a:prstClr val="black"/>
                </a:solidFill>
                <a:latin typeface="Microsoft YaHei" panose="020B0503020204020204" pitchFamily="34" charset="-122"/>
                <a:ea typeface="Microsoft YaHei" panose="020B0503020204020204" pitchFamily="34" charset="-122"/>
              </a:rPr>
              <a:t>编码为字符串。所以</a:t>
            </a:r>
            <a:r>
              <a:rPr lang="en-US" altLang="zh-CN" sz="2000" dirty="0">
                <a:solidFill>
                  <a:prstClr val="black"/>
                </a:solidFill>
                <a:latin typeface="Microsoft YaHei" panose="020B0503020204020204" pitchFamily="34" charset="-122"/>
                <a:ea typeface="Microsoft YaHei" panose="020B0503020204020204" pitchFamily="34" charset="-122"/>
              </a:rPr>
              <a:t>bytes</a:t>
            </a:r>
            <a:r>
              <a:rPr lang="zh-CN" altLang="en-US" sz="2000" dirty="0">
                <a:solidFill>
                  <a:prstClr val="black"/>
                </a:solidFill>
                <a:latin typeface="Microsoft YaHei" panose="020B0503020204020204" pitchFamily="34" charset="-122"/>
                <a:ea typeface="Microsoft YaHei" panose="020B0503020204020204" pitchFamily="34" charset="-122"/>
              </a:rPr>
              <a:t>数据在</a:t>
            </a:r>
            <a:r>
              <a:rPr lang="en-US" altLang="zh-CN" sz="2000" dirty="0">
                <a:solidFill>
                  <a:prstClr val="black"/>
                </a:solidFill>
                <a:latin typeface="Microsoft YaHei" panose="020B0503020204020204" pitchFamily="34" charset="-122"/>
                <a:ea typeface="Microsoft YaHei" panose="020B0503020204020204" pitchFamily="34" charset="-122"/>
              </a:rPr>
              <a:t>JSON</a:t>
            </a:r>
            <a:r>
              <a:rPr lang="zh-CN" altLang="en-US" sz="2000" dirty="0">
                <a:solidFill>
                  <a:prstClr val="black"/>
                </a:solidFill>
                <a:latin typeface="Microsoft YaHei" panose="020B0503020204020204" pitchFamily="34" charset="-122"/>
                <a:ea typeface="Microsoft YaHei" panose="020B0503020204020204" pitchFamily="34" charset="-122"/>
              </a:rPr>
              <a:t>中为</a:t>
            </a:r>
            <a:r>
              <a:rPr lang="en" altLang="zh-CN" sz="2000" dirty="0">
                <a:solidFill>
                  <a:prstClr val="black"/>
                </a:solidFill>
                <a:latin typeface="Microsoft YaHei" panose="020B0503020204020204" pitchFamily="34" charset="-122"/>
                <a:ea typeface="Microsoft YaHei" panose="020B0503020204020204" pitchFamily="34" charset="-122"/>
              </a:rPr>
              <a:t>string </a:t>
            </a:r>
            <a:r>
              <a:rPr lang="zh-CN" altLang="en" sz="2000" dirty="0">
                <a:solidFill>
                  <a:prstClr val="black"/>
                </a:solidFill>
                <a:latin typeface="Microsoft YaHei" panose="020B0503020204020204" pitchFamily="34" charset="-122"/>
                <a:ea typeface="Microsoft YaHei" panose="020B0503020204020204" pitchFamily="34" charset="-122"/>
              </a:rPr>
              <a:t>类型</a:t>
            </a:r>
            <a:r>
              <a:rPr lang="zh-CN" altLang="en-US" sz="2000" dirty="0">
                <a:solidFill>
                  <a:prstClr val="black"/>
                </a:solidFill>
                <a:latin typeface="Microsoft YaHei" panose="020B0503020204020204" pitchFamily="34" charset="-122"/>
                <a:ea typeface="Microsoft YaHei" panose="020B0503020204020204" pitchFamily="34" charset="-122"/>
              </a:rPr>
              <a:t>；</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本平台服务端接口设计遵循</a:t>
            </a:r>
            <a:r>
              <a:rPr lang="en-US" altLang="zh-CN" sz="2000" dirty="0">
                <a:solidFill>
                  <a:prstClr val="black"/>
                </a:solidFill>
                <a:latin typeface="Microsoft YaHei" panose="020B0503020204020204" pitchFamily="34" charset="-122"/>
                <a:ea typeface="Microsoft YaHei" panose="020B0503020204020204" pitchFamily="34" charset="-122"/>
              </a:rPr>
              <a:t>RESTful</a:t>
            </a:r>
            <a:r>
              <a:rPr lang="zh-CN" altLang="en-US" sz="2000" dirty="0">
                <a:solidFill>
                  <a:prstClr val="black"/>
                </a:solidFill>
                <a:latin typeface="Microsoft YaHei" panose="020B0503020204020204" pitchFamily="34" charset="-122"/>
                <a:ea typeface="Microsoft YaHei" panose="020B0503020204020204" pitchFamily="34" charset="-122"/>
              </a:rPr>
              <a:t>接口设计规范；</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endParaRPr lang="en-US" altLang="zh-CN" sz="2000" dirty="0">
              <a:solidFill>
                <a:prstClr val="black"/>
              </a:solidFill>
              <a:latin typeface="Microsoft YaHei" panose="020B0503020204020204" pitchFamily="34" charset="-122"/>
              <a:ea typeface="Microsoft YaHei" panose="020B0503020204020204" pitchFamily="34" charset="-122"/>
            </a:endParaRPr>
          </a:p>
          <a:p>
            <a:pPr defTabSz="914377">
              <a:lnSpc>
                <a:spcPct val="150000"/>
              </a:lnSpc>
            </a:pP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57974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646870"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服务接口设计</a:t>
            </a:r>
          </a:p>
        </p:txBody>
      </p:sp>
      <p:grpSp>
        <p:nvGrpSpPr>
          <p:cNvPr id="15" name="组合 14"/>
          <p:cNvGrpSpPr/>
          <p:nvPr/>
        </p:nvGrpSpPr>
        <p:grpSpPr>
          <a:xfrm>
            <a:off x="3348037" y="217491"/>
            <a:ext cx="933286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36</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831169"/>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密钥获取</a:t>
            </a:r>
            <a:endParaRPr lang="en-US" altLang="zh-CN" sz="24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91BB7D92-EB85-FF46-B4B6-D2B218D8A4A1}"/>
              </a:ext>
            </a:extLst>
          </p:cNvPr>
          <p:cNvSpPr/>
          <p:nvPr/>
        </p:nvSpPr>
        <p:spPr>
          <a:xfrm>
            <a:off x="533400" y="1261424"/>
            <a:ext cx="5416138" cy="1422890"/>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获取独特的服务端密钥和独特的</a:t>
            </a:r>
            <a:r>
              <a:rPr lang="en" altLang="zh-CN" sz="2000" dirty="0">
                <a:solidFill>
                  <a:prstClr val="black"/>
                </a:solidFill>
                <a:latin typeface="Microsoft YaHei" panose="020B0503020204020204" pitchFamily="34" charset="-122"/>
                <a:ea typeface="Microsoft YaHei" panose="020B0503020204020204" pitchFamily="34" charset="-122"/>
              </a:rPr>
              <a:t>AES</a:t>
            </a:r>
            <a:r>
              <a:rPr lang="zh-CN" altLang="en-US" sz="2000" dirty="0">
                <a:solidFill>
                  <a:prstClr val="black"/>
                </a:solidFill>
                <a:latin typeface="Microsoft YaHei" panose="020B0503020204020204" pitchFamily="34" charset="-122"/>
                <a:ea typeface="Microsoft YaHei" panose="020B0503020204020204" pitchFamily="34" charset="-122"/>
              </a:rPr>
              <a:t>密钥；</a:t>
            </a:r>
          </a:p>
          <a:p>
            <a:pPr marL="457200" indent="-457200" defTabSz="914377">
              <a:lnSpc>
                <a:spcPct val="150000"/>
              </a:lnSpc>
              <a:buFontTx/>
              <a:buChar char="-"/>
            </a:pPr>
            <a:r>
              <a:rPr lang="en" altLang="zh-CN" sz="2000" dirty="0">
                <a:solidFill>
                  <a:prstClr val="black"/>
                </a:solidFill>
                <a:latin typeface="Microsoft YaHei" panose="020B0503020204020204" pitchFamily="34" charset="-122"/>
                <a:ea typeface="Microsoft YaHei" panose="020B0503020204020204" pitchFamily="34" charset="-122"/>
              </a:rPr>
              <a:t>URL</a:t>
            </a:r>
            <a:r>
              <a:rPr lang="zh-CN" altLang="en" sz="2000" dirty="0">
                <a:solidFill>
                  <a:prstClr val="black"/>
                </a:solidFill>
                <a:latin typeface="Microsoft YaHei" panose="020B0503020204020204" pitchFamily="34" charset="-122"/>
                <a:ea typeface="Microsoft YaHei" panose="020B0503020204020204" pitchFamily="34" charset="-122"/>
              </a:rPr>
              <a:t>：</a:t>
            </a:r>
            <a:r>
              <a:rPr lang="en" altLang="zh-CN" sz="2000" dirty="0">
                <a:solidFill>
                  <a:prstClr val="black"/>
                </a:solidFill>
                <a:latin typeface="Microsoft YaHei" panose="020B0503020204020204" pitchFamily="34" charset="-122"/>
                <a:ea typeface="Microsoft YaHei" panose="020B0503020204020204" pitchFamily="34" charset="-122"/>
              </a:rPr>
              <a:t>http://127.0.0.1:8384/key</a:t>
            </a:r>
            <a:r>
              <a:rPr lang="zh-CN" altLang="en" sz="2000" dirty="0">
                <a:solidFill>
                  <a:prstClr val="black"/>
                </a:solidFill>
                <a:latin typeface="Microsoft YaHei" panose="020B0503020204020204" pitchFamily="34" charset="-122"/>
                <a:ea typeface="Microsoft YaHei" panose="020B0503020204020204" pitchFamily="34" charset="-122"/>
              </a:rPr>
              <a:t>；</a:t>
            </a: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请求方式：</a:t>
            </a:r>
            <a:r>
              <a:rPr lang="en" altLang="zh-CN" sz="2000" dirty="0">
                <a:solidFill>
                  <a:prstClr val="black"/>
                </a:solidFill>
                <a:latin typeface="Microsoft YaHei" panose="020B0503020204020204" pitchFamily="34" charset="-122"/>
                <a:ea typeface="Microsoft YaHei" panose="020B0503020204020204" pitchFamily="34" charset="-122"/>
              </a:rPr>
              <a:t>POST</a:t>
            </a:r>
            <a:r>
              <a:rPr lang="zh-CN" altLang="en" sz="2000" dirty="0">
                <a:solidFill>
                  <a:prstClr val="black"/>
                </a:solidFill>
                <a:latin typeface="Microsoft YaHei" panose="020B0503020204020204" pitchFamily="34" charset="-122"/>
                <a:ea typeface="Microsoft YaHei" panose="020B0503020204020204" pitchFamily="34" charset="-122"/>
              </a:rPr>
              <a:t>；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6BB1FCAF-4E7B-B243-BD6F-432E22761415}"/>
              </a:ext>
            </a:extLst>
          </p:cNvPr>
          <p:cNvSpPr txBox="1"/>
          <p:nvPr/>
        </p:nvSpPr>
        <p:spPr>
          <a:xfrm>
            <a:off x="644070" y="2683555"/>
            <a:ext cx="852221" cy="400110"/>
          </a:xfrm>
          <a:prstGeom prst="rect">
            <a:avLst/>
          </a:prstGeom>
          <a:noFill/>
        </p:spPr>
        <p:txBody>
          <a:bodyPr wrap="square" rtlCol="0">
            <a:spAutoFit/>
          </a:bodyPr>
          <a:lstStyle/>
          <a:p>
            <a:r>
              <a:rPr kumimoji="1" lang="zh-CN" altLang="en-US" sz="2000" dirty="0">
                <a:latin typeface="Microsoft YaHei" panose="020B0503020204020204" pitchFamily="34" charset="-122"/>
                <a:ea typeface="Microsoft YaHei" panose="020B0503020204020204" pitchFamily="34" charset="-122"/>
              </a:rPr>
              <a:t>参数：</a:t>
            </a:r>
          </a:p>
        </p:txBody>
      </p:sp>
      <p:sp>
        <p:nvSpPr>
          <p:cNvPr id="17" name="文本框 16">
            <a:extLst>
              <a:ext uri="{FF2B5EF4-FFF2-40B4-BE49-F238E27FC236}">
                <a16:creationId xmlns:a16="http://schemas.microsoft.com/office/drawing/2014/main" id="{B47B6B60-3149-B74A-B5CB-A66CD5E32597}"/>
              </a:ext>
            </a:extLst>
          </p:cNvPr>
          <p:cNvSpPr txBox="1"/>
          <p:nvPr/>
        </p:nvSpPr>
        <p:spPr>
          <a:xfrm>
            <a:off x="644070" y="3933605"/>
            <a:ext cx="1614221" cy="400110"/>
          </a:xfrm>
          <a:prstGeom prst="rect">
            <a:avLst/>
          </a:prstGeom>
          <a:noFill/>
        </p:spPr>
        <p:txBody>
          <a:bodyPr wrap="square" rtlCol="0">
            <a:spAutoFit/>
          </a:bodyPr>
          <a:lstStyle/>
          <a:p>
            <a:r>
              <a:rPr kumimoji="1" lang="zh-CN" altLang="en-US" sz="2000" dirty="0">
                <a:latin typeface="Microsoft YaHei" panose="020B0503020204020204" pitchFamily="34" charset="-122"/>
                <a:ea typeface="Microsoft YaHei" panose="020B0503020204020204" pitchFamily="34" charset="-122"/>
              </a:rPr>
              <a:t>返回值：</a:t>
            </a:r>
          </a:p>
        </p:txBody>
      </p:sp>
      <p:graphicFrame>
        <p:nvGraphicFramePr>
          <p:cNvPr id="11" name="表格 10">
            <a:extLst>
              <a:ext uri="{FF2B5EF4-FFF2-40B4-BE49-F238E27FC236}">
                <a16:creationId xmlns:a16="http://schemas.microsoft.com/office/drawing/2014/main" id="{F2A9433D-3BDC-2145-AECB-2BDBAD43F43E}"/>
              </a:ext>
            </a:extLst>
          </p:cNvPr>
          <p:cNvGraphicFramePr>
            <a:graphicFrameLocks noGrp="1"/>
          </p:cNvGraphicFramePr>
          <p:nvPr>
            <p:extLst>
              <p:ext uri="{D42A27DB-BD31-4B8C-83A1-F6EECF244321}">
                <p14:modId xmlns:p14="http://schemas.microsoft.com/office/powerpoint/2010/main" val="2582133134"/>
              </p:ext>
            </p:extLst>
          </p:nvPr>
        </p:nvGraphicFramePr>
        <p:xfrm>
          <a:off x="644070" y="3114569"/>
          <a:ext cx="8128000" cy="74168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4121876945"/>
                    </a:ext>
                  </a:extLst>
                </a:gridCol>
                <a:gridCol w="2032000">
                  <a:extLst>
                    <a:ext uri="{9D8B030D-6E8A-4147-A177-3AD203B41FA5}">
                      <a16:colId xmlns:a16="http://schemas.microsoft.com/office/drawing/2014/main" val="893941354"/>
                    </a:ext>
                  </a:extLst>
                </a:gridCol>
                <a:gridCol w="2032000">
                  <a:extLst>
                    <a:ext uri="{9D8B030D-6E8A-4147-A177-3AD203B41FA5}">
                      <a16:colId xmlns:a16="http://schemas.microsoft.com/office/drawing/2014/main" val="1807135101"/>
                    </a:ext>
                  </a:extLst>
                </a:gridCol>
                <a:gridCol w="2032000">
                  <a:extLst>
                    <a:ext uri="{9D8B030D-6E8A-4147-A177-3AD203B41FA5}">
                      <a16:colId xmlns:a16="http://schemas.microsoft.com/office/drawing/2014/main" val="3371027514"/>
                    </a:ext>
                  </a:extLst>
                </a:gridCol>
              </a:tblGrid>
              <a:tr h="370840">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参数名</a:t>
                      </a:r>
                    </a:p>
                  </a:txBody>
                  <a:tcPr marL="68580" marR="68580" marT="0" marB="0"/>
                </a:tc>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必选</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类型</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说明</a:t>
                      </a:r>
                    </a:p>
                  </a:txBody>
                  <a:tcPr marL="68580" marR="68580" marT="0" marB="0"/>
                </a:tc>
                <a:extLst>
                  <a:ext uri="{0D108BD9-81ED-4DB2-BD59-A6C34878D82A}">
                    <a16:rowId xmlns:a16="http://schemas.microsoft.com/office/drawing/2014/main" val="1645955247"/>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client_key</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是</a:t>
                      </a: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用户端</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RSA</a:t>
                      </a: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公钥</a:t>
                      </a:r>
                    </a:p>
                  </a:txBody>
                  <a:tcPr marL="68580" marR="68580" marT="0" marB="0"/>
                </a:tc>
                <a:extLst>
                  <a:ext uri="{0D108BD9-81ED-4DB2-BD59-A6C34878D82A}">
                    <a16:rowId xmlns:a16="http://schemas.microsoft.com/office/drawing/2014/main" val="177408901"/>
                  </a:ext>
                </a:extLst>
              </a:tr>
            </a:tbl>
          </a:graphicData>
        </a:graphic>
      </p:graphicFrame>
      <p:graphicFrame>
        <p:nvGraphicFramePr>
          <p:cNvPr id="13" name="表格 12">
            <a:extLst>
              <a:ext uri="{FF2B5EF4-FFF2-40B4-BE49-F238E27FC236}">
                <a16:creationId xmlns:a16="http://schemas.microsoft.com/office/drawing/2014/main" id="{C5E066D8-B9D7-034E-8738-DB35F768CDE7}"/>
              </a:ext>
            </a:extLst>
          </p:cNvPr>
          <p:cNvGraphicFramePr>
            <a:graphicFrameLocks noGrp="1"/>
          </p:cNvGraphicFramePr>
          <p:nvPr>
            <p:extLst>
              <p:ext uri="{D42A27DB-BD31-4B8C-83A1-F6EECF244321}">
                <p14:modId xmlns:p14="http://schemas.microsoft.com/office/powerpoint/2010/main" val="4099435224"/>
              </p:ext>
            </p:extLst>
          </p:nvPr>
        </p:nvGraphicFramePr>
        <p:xfrm>
          <a:off x="644070" y="4333715"/>
          <a:ext cx="9639961" cy="1892905"/>
        </p:xfrm>
        <a:graphic>
          <a:graphicData uri="http://schemas.openxmlformats.org/drawingml/2006/table">
            <a:tbl>
              <a:tblPr firstRow="1" bandRow="1">
                <a:tableStyleId>{5940675A-B579-460E-94D1-54222C63F5DA}</a:tableStyleId>
              </a:tblPr>
              <a:tblGrid>
                <a:gridCol w="3714174">
                  <a:extLst>
                    <a:ext uri="{9D8B030D-6E8A-4147-A177-3AD203B41FA5}">
                      <a16:colId xmlns:a16="http://schemas.microsoft.com/office/drawing/2014/main" val="1398799519"/>
                    </a:ext>
                  </a:extLst>
                </a:gridCol>
                <a:gridCol w="2434442">
                  <a:extLst>
                    <a:ext uri="{9D8B030D-6E8A-4147-A177-3AD203B41FA5}">
                      <a16:colId xmlns:a16="http://schemas.microsoft.com/office/drawing/2014/main" val="2311375558"/>
                    </a:ext>
                  </a:extLst>
                </a:gridCol>
                <a:gridCol w="3491345">
                  <a:extLst>
                    <a:ext uri="{9D8B030D-6E8A-4147-A177-3AD203B41FA5}">
                      <a16:colId xmlns:a16="http://schemas.microsoft.com/office/drawing/2014/main" val="2872447649"/>
                    </a:ext>
                  </a:extLst>
                </a:gridCol>
              </a:tblGrid>
              <a:tr h="370840">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参数名</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类型</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说明</a:t>
                      </a:r>
                    </a:p>
                  </a:txBody>
                  <a:tcPr marL="68580" marR="68580" marT="0" marB="0"/>
                </a:tc>
                <a:extLst>
                  <a:ext uri="{0D108BD9-81ED-4DB2-BD59-A6C34878D82A}">
                    <a16:rowId xmlns:a16="http://schemas.microsoft.com/office/drawing/2014/main" val="4043445124"/>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enc_rsa_public_key</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加密的服务端</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RSA</a:t>
                      </a: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公钥</a:t>
                      </a:r>
                    </a:p>
                  </a:txBody>
                  <a:tcPr marL="68580" marR="68580" marT="0" marB="0"/>
                </a:tc>
                <a:extLst>
                  <a:ext uri="{0D108BD9-81ED-4DB2-BD59-A6C34878D82A}">
                    <a16:rowId xmlns:a16="http://schemas.microsoft.com/office/drawing/2014/main" val="3947282688"/>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enc_aes_key</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加密的</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AES</a:t>
                      </a: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密钥</a:t>
                      </a:r>
                    </a:p>
                  </a:txBody>
                  <a:tcPr marL="68580" marR="68580" marT="0" marB="0"/>
                </a:tc>
                <a:extLst>
                  <a:ext uri="{0D108BD9-81ED-4DB2-BD59-A6C34878D82A}">
                    <a16:rowId xmlns:a16="http://schemas.microsoft.com/office/drawing/2014/main" val="3354611528"/>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enc_rsa_public_key_signature</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加密的服务端</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RSA</a:t>
                      </a: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公钥的签名</a:t>
                      </a:r>
                    </a:p>
                  </a:txBody>
                  <a:tcPr marL="68580" marR="68580" marT="0" marB="0"/>
                </a:tc>
                <a:extLst>
                  <a:ext uri="{0D108BD9-81ED-4DB2-BD59-A6C34878D82A}">
                    <a16:rowId xmlns:a16="http://schemas.microsoft.com/office/drawing/2014/main" val="2574667742"/>
                  </a:ext>
                </a:extLst>
              </a:tr>
              <a:tr h="409545">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enc_aes_key_signature</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加密的</a:t>
                      </a:r>
                      <a:r>
                        <a:rPr lang="en-US"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AES</a:t>
                      </a: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密钥的签名</a:t>
                      </a:r>
                    </a:p>
                  </a:txBody>
                  <a:tcPr marL="68580" marR="68580" marT="0" marB="0"/>
                </a:tc>
                <a:extLst>
                  <a:ext uri="{0D108BD9-81ED-4DB2-BD59-A6C34878D82A}">
                    <a16:rowId xmlns:a16="http://schemas.microsoft.com/office/drawing/2014/main" val="1394883591"/>
                  </a:ext>
                </a:extLst>
              </a:tr>
            </a:tbl>
          </a:graphicData>
        </a:graphic>
      </p:graphicFrame>
    </p:spTree>
    <p:extLst>
      <p:ext uri="{BB962C8B-B14F-4D97-AF65-F5344CB8AC3E}">
        <p14:creationId xmlns:p14="http://schemas.microsoft.com/office/powerpoint/2010/main" val="3614299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646870"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服务接口设计</a:t>
            </a:r>
          </a:p>
        </p:txBody>
      </p:sp>
      <p:grpSp>
        <p:nvGrpSpPr>
          <p:cNvPr id="15" name="组合 14"/>
          <p:cNvGrpSpPr/>
          <p:nvPr/>
        </p:nvGrpSpPr>
        <p:grpSpPr>
          <a:xfrm>
            <a:off x="3348037" y="217491"/>
            <a:ext cx="933286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37</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831169"/>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任务上传</a:t>
            </a:r>
            <a:endParaRPr lang="en-US" altLang="zh-CN" sz="24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91BB7D92-EB85-FF46-B4B6-D2B218D8A4A1}"/>
              </a:ext>
            </a:extLst>
          </p:cNvPr>
          <p:cNvSpPr/>
          <p:nvPr/>
        </p:nvSpPr>
        <p:spPr>
          <a:xfrm>
            <a:off x="533400" y="1261424"/>
            <a:ext cx="5796148" cy="1422890"/>
          </a:xfrm>
          <a:prstGeom prst="rect">
            <a:avLst/>
          </a:prstGeom>
        </p:spPr>
        <p:txBody>
          <a:bodyPr wrap="square">
            <a:spAutoFit/>
          </a:bodyPr>
          <a:lstStyle/>
          <a:p>
            <a:pPr marL="457200" indent="-457200" defTabSz="914377">
              <a:lnSpc>
                <a:spcPct val="150000"/>
              </a:lnSpc>
              <a:buFontTx/>
              <a:buChar char="-"/>
            </a:pPr>
            <a:r>
              <a:rPr lang="zh-CN" altLang="zh-CN" sz="2000" dirty="0">
                <a:solidFill>
                  <a:prstClr val="black"/>
                </a:solidFill>
                <a:latin typeface="Microsoft YaHei" panose="020B0503020204020204" pitchFamily="34" charset="-122"/>
                <a:ea typeface="Microsoft YaHei" panose="020B0503020204020204" pitchFamily="34" charset="-122"/>
              </a:rPr>
              <a:t>将计算任务（代码文件内容）上传到服务端</a:t>
            </a:r>
            <a:r>
              <a:rPr lang="zh-CN" altLang="en-US" sz="2000" dirty="0">
                <a:solidFill>
                  <a:prstClr val="black"/>
                </a:solidFill>
                <a:latin typeface="Microsoft YaHei" panose="020B0503020204020204" pitchFamily="34" charset="-122"/>
                <a:ea typeface="Microsoft YaHei" panose="020B0503020204020204" pitchFamily="34" charset="-122"/>
              </a:rPr>
              <a:t>；</a:t>
            </a:r>
          </a:p>
          <a:p>
            <a:pPr marL="457200" indent="-457200" defTabSz="914377">
              <a:lnSpc>
                <a:spcPct val="150000"/>
              </a:lnSpc>
              <a:buFontTx/>
              <a:buChar char="-"/>
            </a:pPr>
            <a:r>
              <a:rPr lang="en" altLang="zh-CN" sz="2000" dirty="0">
                <a:solidFill>
                  <a:prstClr val="black"/>
                </a:solidFill>
                <a:latin typeface="Microsoft YaHei" panose="020B0503020204020204" pitchFamily="34" charset="-122"/>
                <a:ea typeface="Microsoft YaHei" panose="020B0503020204020204" pitchFamily="34" charset="-122"/>
              </a:rPr>
              <a:t>URL</a:t>
            </a:r>
            <a:r>
              <a:rPr lang="zh-CN" altLang="en" sz="2000" dirty="0">
                <a:solidFill>
                  <a:prstClr val="black"/>
                </a:solidFill>
                <a:latin typeface="Microsoft YaHei" panose="020B0503020204020204" pitchFamily="34" charset="-122"/>
                <a:ea typeface="Microsoft YaHei" panose="020B0503020204020204" pitchFamily="34" charset="-122"/>
              </a:rPr>
              <a:t>：</a:t>
            </a:r>
            <a:r>
              <a:rPr lang="en" altLang="zh-CN" sz="2000" dirty="0">
                <a:solidFill>
                  <a:prstClr val="black"/>
                </a:solidFill>
                <a:latin typeface="Microsoft YaHei" panose="020B0503020204020204" pitchFamily="34" charset="-122"/>
                <a:ea typeface="Microsoft YaHei" panose="020B0503020204020204" pitchFamily="34" charset="-122"/>
              </a:rPr>
              <a:t>http://127.0.0.1:8384/task </a:t>
            </a:r>
            <a:r>
              <a:rPr lang="zh-CN" altLang="en" sz="2000" dirty="0">
                <a:solidFill>
                  <a:prstClr val="black"/>
                </a:solidFill>
                <a:latin typeface="Microsoft YaHei" panose="020B0503020204020204" pitchFamily="34" charset="-122"/>
                <a:ea typeface="Microsoft YaHei" panose="020B0503020204020204" pitchFamily="34" charset="-122"/>
              </a:rPr>
              <a:t>；</a:t>
            </a: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请求方式：</a:t>
            </a:r>
            <a:r>
              <a:rPr lang="en" altLang="zh-CN" sz="2000" dirty="0">
                <a:solidFill>
                  <a:prstClr val="black"/>
                </a:solidFill>
                <a:latin typeface="Microsoft YaHei" panose="020B0503020204020204" pitchFamily="34" charset="-122"/>
                <a:ea typeface="Microsoft YaHei" panose="020B0503020204020204" pitchFamily="34" charset="-122"/>
              </a:rPr>
              <a:t>POST</a:t>
            </a:r>
            <a:r>
              <a:rPr lang="zh-CN" altLang="en" sz="2000" dirty="0">
                <a:solidFill>
                  <a:prstClr val="black"/>
                </a:solidFill>
                <a:latin typeface="Microsoft YaHei" panose="020B0503020204020204" pitchFamily="34" charset="-122"/>
                <a:ea typeface="Microsoft YaHei" panose="020B0503020204020204" pitchFamily="34" charset="-122"/>
              </a:rPr>
              <a:t>；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6BB1FCAF-4E7B-B243-BD6F-432E22761415}"/>
              </a:ext>
            </a:extLst>
          </p:cNvPr>
          <p:cNvSpPr txBox="1"/>
          <p:nvPr/>
        </p:nvSpPr>
        <p:spPr>
          <a:xfrm>
            <a:off x="644070" y="2683555"/>
            <a:ext cx="852221" cy="400110"/>
          </a:xfrm>
          <a:prstGeom prst="rect">
            <a:avLst/>
          </a:prstGeom>
          <a:noFill/>
        </p:spPr>
        <p:txBody>
          <a:bodyPr wrap="square" rtlCol="0">
            <a:spAutoFit/>
          </a:bodyPr>
          <a:lstStyle/>
          <a:p>
            <a:r>
              <a:rPr kumimoji="1" lang="zh-CN" altLang="en-US" sz="2000" dirty="0">
                <a:latin typeface="Microsoft YaHei" panose="020B0503020204020204" pitchFamily="34" charset="-122"/>
                <a:ea typeface="Microsoft YaHei" panose="020B0503020204020204" pitchFamily="34" charset="-122"/>
              </a:rPr>
              <a:t>参数：</a:t>
            </a:r>
          </a:p>
        </p:txBody>
      </p:sp>
      <p:graphicFrame>
        <p:nvGraphicFramePr>
          <p:cNvPr id="3" name="表格 2">
            <a:extLst>
              <a:ext uri="{FF2B5EF4-FFF2-40B4-BE49-F238E27FC236}">
                <a16:creationId xmlns:a16="http://schemas.microsoft.com/office/drawing/2014/main" id="{0AA58117-393A-A847-A741-0A5961F2DB4A}"/>
              </a:ext>
            </a:extLst>
          </p:cNvPr>
          <p:cNvGraphicFramePr>
            <a:graphicFrameLocks noGrp="1"/>
          </p:cNvGraphicFramePr>
          <p:nvPr>
            <p:extLst>
              <p:ext uri="{D42A27DB-BD31-4B8C-83A1-F6EECF244321}">
                <p14:modId xmlns:p14="http://schemas.microsoft.com/office/powerpoint/2010/main" val="2766970779"/>
              </p:ext>
            </p:extLst>
          </p:nvPr>
        </p:nvGraphicFramePr>
        <p:xfrm>
          <a:off x="701167" y="3179642"/>
          <a:ext cx="8799093" cy="2966720"/>
        </p:xfrm>
        <a:graphic>
          <a:graphicData uri="http://schemas.openxmlformats.org/drawingml/2006/table">
            <a:tbl>
              <a:tblPr firstRow="1" bandRow="1">
                <a:tableStyleId>{5940675A-B579-460E-94D1-54222C63F5DA}</a:tableStyleId>
              </a:tblPr>
              <a:tblGrid>
                <a:gridCol w="3645202">
                  <a:extLst>
                    <a:ext uri="{9D8B030D-6E8A-4147-A177-3AD203B41FA5}">
                      <a16:colId xmlns:a16="http://schemas.microsoft.com/office/drawing/2014/main" val="2496101858"/>
                    </a:ext>
                  </a:extLst>
                </a:gridCol>
                <a:gridCol w="914400">
                  <a:extLst>
                    <a:ext uri="{9D8B030D-6E8A-4147-A177-3AD203B41FA5}">
                      <a16:colId xmlns:a16="http://schemas.microsoft.com/office/drawing/2014/main" val="2443513510"/>
                    </a:ext>
                  </a:extLst>
                </a:gridCol>
                <a:gridCol w="1211283">
                  <a:extLst>
                    <a:ext uri="{9D8B030D-6E8A-4147-A177-3AD203B41FA5}">
                      <a16:colId xmlns:a16="http://schemas.microsoft.com/office/drawing/2014/main" val="246832812"/>
                    </a:ext>
                  </a:extLst>
                </a:gridCol>
                <a:gridCol w="3028208">
                  <a:extLst>
                    <a:ext uri="{9D8B030D-6E8A-4147-A177-3AD203B41FA5}">
                      <a16:colId xmlns:a16="http://schemas.microsoft.com/office/drawing/2014/main" val="67354257"/>
                    </a:ext>
                  </a:extLst>
                </a:gridCol>
              </a:tblGrid>
              <a:tr h="370840">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参数名</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必选</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类型</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说明</a:t>
                      </a:r>
                    </a:p>
                  </a:txBody>
                  <a:tcPr marL="68580" marR="68580" marT="0" marB="0"/>
                </a:tc>
                <a:extLst>
                  <a:ext uri="{0D108BD9-81ED-4DB2-BD59-A6C34878D82A}">
                    <a16:rowId xmlns:a16="http://schemas.microsoft.com/office/drawing/2014/main" val="822443170"/>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client_key</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是</a:t>
                      </a: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用户端</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RSA</a:t>
                      </a: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公钥</a:t>
                      </a:r>
                    </a:p>
                  </a:txBody>
                  <a:tcPr marL="68580" marR="68580" marT="0" marB="0"/>
                </a:tc>
                <a:extLst>
                  <a:ext uri="{0D108BD9-81ED-4DB2-BD59-A6C34878D82A}">
                    <a16:rowId xmlns:a16="http://schemas.microsoft.com/office/drawing/2014/main" val="3194808501"/>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enc_aes_key</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是</a:t>
                      </a: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加密的</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AES</a:t>
                      </a: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密钥</a:t>
                      </a:r>
                    </a:p>
                  </a:txBody>
                  <a:tcPr marL="68580" marR="68580" marT="0" marB="0"/>
                </a:tc>
                <a:extLst>
                  <a:ext uri="{0D108BD9-81ED-4DB2-BD59-A6C34878D82A}">
                    <a16:rowId xmlns:a16="http://schemas.microsoft.com/office/drawing/2014/main" val="585702052"/>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enc_task_hash</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是</a:t>
                      </a: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加密的任务散列值</a:t>
                      </a:r>
                    </a:p>
                  </a:txBody>
                  <a:tcPr marL="68580" marR="68580" marT="0" marB="0"/>
                </a:tc>
                <a:extLst>
                  <a:ext uri="{0D108BD9-81ED-4DB2-BD59-A6C34878D82A}">
                    <a16:rowId xmlns:a16="http://schemas.microsoft.com/office/drawing/2014/main" val="2883445487"/>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enc_file_content</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是</a:t>
                      </a: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加密的文件内容</a:t>
                      </a:r>
                    </a:p>
                  </a:txBody>
                  <a:tcPr marL="68580" marR="68580" marT="0" marB="0"/>
                </a:tc>
                <a:extLst>
                  <a:ext uri="{0D108BD9-81ED-4DB2-BD59-A6C34878D82A}">
                    <a16:rowId xmlns:a16="http://schemas.microsoft.com/office/drawing/2014/main" val="4094874565"/>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enc_aes_key_signature</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是</a:t>
                      </a: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加密的</a:t>
                      </a: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AES</a:t>
                      </a: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密钥的签名</a:t>
                      </a:r>
                    </a:p>
                  </a:txBody>
                  <a:tcPr marL="68580" marR="68580" marT="0" marB="0"/>
                </a:tc>
                <a:extLst>
                  <a:ext uri="{0D108BD9-81ED-4DB2-BD59-A6C34878D82A}">
                    <a16:rowId xmlns:a16="http://schemas.microsoft.com/office/drawing/2014/main" val="738424520"/>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enc_task_hash_signature</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是</a:t>
                      </a: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加密的任务散列值的签名</a:t>
                      </a:r>
                    </a:p>
                  </a:txBody>
                  <a:tcPr marL="68580" marR="68580" marT="0" marB="0"/>
                </a:tc>
                <a:extLst>
                  <a:ext uri="{0D108BD9-81ED-4DB2-BD59-A6C34878D82A}">
                    <a16:rowId xmlns:a16="http://schemas.microsoft.com/office/drawing/2014/main" val="766936866"/>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enc_file_content_signature</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是</a:t>
                      </a: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加密的文件内容的签名</a:t>
                      </a:r>
                    </a:p>
                  </a:txBody>
                  <a:tcPr marL="68580" marR="68580" marT="0" marB="0"/>
                </a:tc>
                <a:extLst>
                  <a:ext uri="{0D108BD9-81ED-4DB2-BD59-A6C34878D82A}">
                    <a16:rowId xmlns:a16="http://schemas.microsoft.com/office/drawing/2014/main" val="1202347427"/>
                  </a:ext>
                </a:extLst>
              </a:tr>
            </a:tbl>
          </a:graphicData>
        </a:graphic>
      </p:graphicFrame>
    </p:spTree>
    <p:extLst>
      <p:ext uri="{BB962C8B-B14F-4D97-AF65-F5344CB8AC3E}">
        <p14:creationId xmlns:p14="http://schemas.microsoft.com/office/powerpoint/2010/main" val="362046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646870"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服务接口设计</a:t>
            </a:r>
          </a:p>
        </p:txBody>
      </p:sp>
      <p:grpSp>
        <p:nvGrpSpPr>
          <p:cNvPr id="15" name="组合 14"/>
          <p:cNvGrpSpPr/>
          <p:nvPr/>
        </p:nvGrpSpPr>
        <p:grpSpPr>
          <a:xfrm>
            <a:off x="3348037" y="217491"/>
            <a:ext cx="933286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38</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831169"/>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任务上传</a:t>
            </a:r>
            <a:endParaRPr lang="en-US" altLang="zh-CN" sz="24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91BB7D92-EB85-FF46-B4B6-D2B218D8A4A1}"/>
              </a:ext>
            </a:extLst>
          </p:cNvPr>
          <p:cNvSpPr/>
          <p:nvPr/>
        </p:nvSpPr>
        <p:spPr>
          <a:xfrm>
            <a:off x="533400" y="1261424"/>
            <a:ext cx="5796148" cy="1422890"/>
          </a:xfrm>
          <a:prstGeom prst="rect">
            <a:avLst/>
          </a:prstGeom>
        </p:spPr>
        <p:txBody>
          <a:bodyPr wrap="square">
            <a:spAutoFit/>
          </a:bodyPr>
          <a:lstStyle/>
          <a:p>
            <a:pPr marL="457200" indent="-457200" defTabSz="914377">
              <a:lnSpc>
                <a:spcPct val="150000"/>
              </a:lnSpc>
              <a:buFontTx/>
              <a:buChar char="-"/>
            </a:pPr>
            <a:r>
              <a:rPr lang="zh-CN" altLang="zh-CN" sz="2000" dirty="0">
                <a:solidFill>
                  <a:prstClr val="black"/>
                </a:solidFill>
                <a:latin typeface="Microsoft YaHei" panose="020B0503020204020204" pitchFamily="34" charset="-122"/>
                <a:ea typeface="Microsoft YaHei" panose="020B0503020204020204" pitchFamily="34" charset="-122"/>
              </a:rPr>
              <a:t>将计算任务（代码文件内容）上传到服务端</a:t>
            </a:r>
            <a:r>
              <a:rPr lang="zh-CN" altLang="en-US" sz="2000" dirty="0">
                <a:solidFill>
                  <a:prstClr val="black"/>
                </a:solidFill>
                <a:latin typeface="Microsoft YaHei" panose="020B0503020204020204" pitchFamily="34" charset="-122"/>
                <a:ea typeface="Microsoft YaHei" panose="020B0503020204020204" pitchFamily="34" charset="-122"/>
              </a:rPr>
              <a:t>；</a:t>
            </a:r>
          </a:p>
          <a:p>
            <a:pPr marL="457200" indent="-457200" defTabSz="914377">
              <a:lnSpc>
                <a:spcPct val="150000"/>
              </a:lnSpc>
              <a:buFontTx/>
              <a:buChar char="-"/>
            </a:pPr>
            <a:r>
              <a:rPr lang="en" altLang="zh-CN" sz="2000" dirty="0">
                <a:solidFill>
                  <a:prstClr val="black"/>
                </a:solidFill>
                <a:latin typeface="Microsoft YaHei" panose="020B0503020204020204" pitchFamily="34" charset="-122"/>
                <a:ea typeface="Microsoft YaHei" panose="020B0503020204020204" pitchFamily="34" charset="-122"/>
              </a:rPr>
              <a:t>URL</a:t>
            </a:r>
            <a:r>
              <a:rPr lang="zh-CN" altLang="en" sz="2000" dirty="0">
                <a:solidFill>
                  <a:prstClr val="black"/>
                </a:solidFill>
                <a:latin typeface="Microsoft YaHei" panose="020B0503020204020204" pitchFamily="34" charset="-122"/>
                <a:ea typeface="Microsoft YaHei" panose="020B0503020204020204" pitchFamily="34" charset="-122"/>
              </a:rPr>
              <a:t>：</a:t>
            </a:r>
            <a:r>
              <a:rPr lang="en" altLang="zh-CN" sz="2000" dirty="0">
                <a:solidFill>
                  <a:prstClr val="black"/>
                </a:solidFill>
                <a:latin typeface="Microsoft YaHei" panose="020B0503020204020204" pitchFamily="34" charset="-122"/>
                <a:ea typeface="Microsoft YaHei" panose="020B0503020204020204" pitchFamily="34" charset="-122"/>
              </a:rPr>
              <a:t>http://127.0.0.1:8384/task </a:t>
            </a:r>
            <a:r>
              <a:rPr lang="zh-CN" altLang="en" sz="2000" dirty="0">
                <a:solidFill>
                  <a:prstClr val="black"/>
                </a:solidFill>
                <a:latin typeface="Microsoft YaHei" panose="020B0503020204020204" pitchFamily="34" charset="-122"/>
                <a:ea typeface="Microsoft YaHei" panose="020B0503020204020204" pitchFamily="34" charset="-122"/>
              </a:rPr>
              <a:t>；</a:t>
            </a: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请求方式：</a:t>
            </a:r>
            <a:r>
              <a:rPr lang="en" altLang="zh-CN" sz="2000" dirty="0">
                <a:solidFill>
                  <a:prstClr val="black"/>
                </a:solidFill>
                <a:latin typeface="Microsoft YaHei" panose="020B0503020204020204" pitchFamily="34" charset="-122"/>
                <a:ea typeface="Microsoft YaHei" panose="020B0503020204020204" pitchFamily="34" charset="-122"/>
              </a:rPr>
              <a:t>POST</a:t>
            </a:r>
            <a:r>
              <a:rPr lang="zh-CN" altLang="en" sz="2000" dirty="0">
                <a:solidFill>
                  <a:prstClr val="black"/>
                </a:solidFill>
                <a:latin typeface="Microsoft YaHei" panose="020B0503020204020204" pitchFamily="34" charset="-122"/>
                <a:ea typeface="Microsoft YaHei" panose="020B0503020204020204" pitchFamily="34" charset="-122"/>
              </a:rPr>
              <a:t>；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6BB1FCAF-4E7B-B243-BD6F-432E22761415}"/>
              </a:ext>
            </a:extLst>
          </p:cNvPr>
          <p:cNvSpPr txBox="1"/>
          <p:nvPr/>
        </p:nvSpPr>
        <p:spPr>
          <a:xfrm>
            <a:off x="644070" y="2683555"/>
            <a:ext cx="1113478" cy="400110"/>
          </a:xfrm>
          <a:prstGeom prst="rect">
            <a:avLst/>
          </a:prstGeom>
          <a:noFill/>
        </p:spPr>
        <p:txBody>
          <a:bodyPr wrap="square" rtlCol="0">
            <a:spAutoFit/>
          </a:bodyPr>
          <a:lstStyle/>
          <a:p>
            <a:r>
              <a:rPr kumimoji="1" lang="zh-CN" altLang="en-US" sz="2000" dirty="0">
                <a:latin typeface="Microsoft YaHei" panose="020B0503020204020204" pitchFamily="34" charset="-122"/>
                <a:ea typeface="Microsoft YaHei" panose="020B0503020204020204" pitchFamily="34" charset="-122"/>
              </a:rPr>
              <a:t>返回值：</a:t>
            </a:r>
          </a:p>
        </p:txBody>
      </p:sp>
      <p:graphicFrame>
        <p:nvGraphicFramePr>
          <p:cNvPr id="3" name="表格 2">
            <a:extLst>
              <a:ext uri="{FF2B5EF4-FFF2-40B4-BE49-F238E27FC236}">
                <a16:creationId xmlns:a16="http://schemas.microsoft.com/office/drawing/2014/main" id="{0AA58117-393A-A847-A741-0A5961F2DB4A}"/>
              </a:ext>
            </a:extLst>
          </p:cNvPr>
          <p:cNvGraphicFramePr>
            <a:graphicFrameLocks noGrp="1"/>
          </p:cNvGraphicFramePr>
          <p:nvPr>
            <p:extLst>
              <p:ext uri="{D42A27DB-BD31-4B8C-83A1-F6EECF244321}">
                <p14:modId xmlns:p14="http://schemas.microsoft.com/office/powerpoint/2010/main" val="3748169566"/>
              </p:ext>
            </p:extLst>
          </p:nvPr>
        </p:nvGraphicFramePr>
        <p:xfrm>
          <a:off x="701168" y="3179642"/>
          <a:ext cx="6400276" cy="741680"/>
        </p:xfrm>
        <a:graphic>
          <a:graphicData uri="http://schemas.openxmlformats.org/drawingml/2006/table">
            <a:tbl>
              <a:tblPr firstRow="1" bandRow="1">
                <a:tableStyleId>{5940675A-B579-460E-94D1-54222C63F5DA}</a:tableStyleId>
              </a:tblPr>
              <a:tblGrid>
                <a:gridCol w="2908931">
                  <a:extLst>
                    <a:ext uri="{9D8B030D-6E8A-4147-A177-3AD203B41FA5}">
                      <a16:colId xmlns:a16="http://schemas.microsoft.com/office/drawing/2014/main" val="2496101858"/>
                    </a:ext>
                  </a:extLst>
                </a:gridCol>
                <a:gridCol w="950026">
                  <a:extLst>
                    <a:ext uri="{9D8B030D-6E8A-4147-A177-3AD203B41FA5}">
                      <a16:colId xmlns:a16="http://schemas.microsoft.com/office/drawing/2014/main" val="2443513510"/>
                    </a:ext>
                  </a:extLst>
                </a:gridCol>
                <a:gridCol w="2541319">
                  <a:extLst>
                    <a:ext uri="{9D8B030D-6E8A-4147-A177-3AD203B41FA5}">
                      <a16:colId xmlns:a16="http://schemas.microsoft.com/office/drawing/2014/main" val="246832812"/>
                    </a:ext>
                  </a:extLst>
                </a:gridCol>
              </a:tblGrid>
              <a:tr h="370840">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参数名</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类型</a:t>
                      </a:r>
                    </a:p>
                  </a:txBody>
                  <a:tcPr marL="68580" marR="68580" marT="0" marB="0"/>
                </a:tc>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说明</a:t>
                      </a:r>
                    </a:p>
                  </a:txBody>
                  <a:tcPr marL="68580" marR="68580" marT="0" marB="0"/>
                </a:tc>
                <a:extLst>
                  <a:ext uri="{0D108BD9-81ED-4DB2-BD59-A6C34878D82A}">
                    <a16:rowId xmlns:a16="http://schemas.microsoft.com/office/drawing/2014/main" val="822443170"/>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task_arranged_status</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任务安排的成功与否</a:t>
                      </a:r>
                    </a:p>
                  </a:txBody>
                  <a:tcPr marL="68580" marR="68580" marT="0" marB="0"/>
                </a:tc>
                <a:extLst>
                  <a:ext uri="{0D108BD9-81ED-4DB2-BD59-A6C34878D82A}">
                    <a16:rowId xmlns:a16="http://schemas.microsoft.com/office/drawing/2014/main" val="3194808501"/>
                  </a:ext>
                </a:extLst>
              </a:tr>
            </a:tbl>
          </a:graphicData>
        </a:graphic>
      </p:graphicFrame>
    </p:spTree>
    <p:extLst>
      <p:ext uri="{BB962C8B-B14F-4D97-AF65-F5344CB8AC3E}">
        <p14:creationId xmlns:p14="http://schemas.microsoft.com/office/powerpoint/2010/main" val="4110702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646870"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服务接口设计</a:t>
            </a:r>
          </a:p>
        </p:txBody>
      </p:sp>
      <p:grpSp>
        <p:nvGrpSpPr>
          <p:cNvPr id="15" name="组合 14"/>
          <p:cNvGrpSpPr/>
          <p:nvPr/>
        </p:nvGrpSpPr>
        <p:grpSpPr>
          <a:xfrm>
            <a:off x="3348037" y="217491"/>
            <a:ext cx="933286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39</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831169"/>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区块获取</a:t>
            </a:r>
            <a:endParaRPr lang="en-US" altLang="zh-CN" sz="24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91BB7D92-EB85-FF46-B4B6-D2B218D8A4A1}"/>
              </a:ext>
            </a:extLst>
          </p:cNvPr>
          <p:cNvSpPr/>
          <p:nvPr/>
        </p:nvSpPr>
        <p:spPr>
          <a:xfrm>
            <a:off x="533400" y="1261424"/>
            <a:ext cx="5416138" cy="1422890"/>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根据任务散列值获取对应区块 ；</a:t>
            </a:r>
          </a:p>
          <a:p>
            <a:pPr marL="457200" indent="-457200" defTabSz="914377">
              <a:lnSpc>
                <a:spcPct val="150000"/>
              </a:lnSpc>
              <a:buFontTx/>
              <a:buChar char="-"/>
            </a:pPr>
            <a:r>
              <a:rPr lang="en" altLang="zh-CN" sz="2000" dirty="0">
                <a:solidFill>
                  <a:prstClr val="black"/>
                </a:solidFill>
                <a:latin typeface="Microsoft YaHei" panose="020B0503020204020204" pitchFamily="34" charset="-122"/>
                <a:ea typeface="Microsoft YaHei" panose="020B0503020204020204" pitchFamily="34" charset="-122"/>
              </a:rPr>
              <a:t>URL</a:t>
            </a:r>
            <a:r>
              <a:rPr lang="zh-CN" altLang="en" sz="2000" dirty="0">
                <a:solidFill>
                  <a:prstClr val="black"/>
                </a:solidFill>
                <a:latin typeface="Microsoft YaHei" panose="020B0503020204020204" pitchFamily="34" charset="-122"/>
                <a:ea typeface="Microsoft YaHei" panose="020B0503020204020204" pitchFamily="34" charset="-122"/>
              </a:rPr>
              <a:t>：</a:t>
            </a:r>
            <a:r>
              <a:rPr lang="en" altLang="zh-CN" sz="2000" dirty="0">
                <a:solidFill>
                  <a:prstClr val="black"/>
                </a:solidFill>
                <a:latin typeface="Microsoft YaHei" panose="020B0503020204020204" pitchFamily="34" charset="-122"/>
                <a:ea typeface="Microsoft YaHei" panose="020B0503020204020204" pitchFamily="34" charset="-122"/>
              </a:rPr>
              <a:t>http://127.0.0.1:8384/block</a:t>
            </a:r>
            <a:r>
              <a:rPr lang="zh-CN" altLang="en" sz="2000" dirty="0">
                <a:solidFill>
                  <a:prstClr val="black"/>
                </a:solidFill>
                <a:latin typeface="Microsoft YaHei" panose="020B0503020204020204" pitchFamily="34" charset="-122"/>
                <a:ea typeface="Microsoft YaHei" panose="020B0503020204020204" pitchFamily="34" charset="-122"/>
              </a:rPr>
              <a:t>；</a:t>
            </a: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请求方式：</a:t>
            </a:r>
            <a:r>
              <a:rPr lang="en" altLang="zh-CN" sz="2000" dirty="0">
                <a:solidFill>
                  <a:prstClr val="black"/>
                </a:solidFill>
                <a:latin typeface="Microsoft YaHei" panose="020B0503020204020204" pitchFamily="34" charset="-122"/>
                <a:ea typeface="Microsoft YaHei" panose="020B0503020204020204" pitchFamily="34" charset="-122"/>
              </a:rPr>
              <a:t>GET</a:t>
            </a:r>
            <a:r>
              <a:rPr lang="zh-CN" altLang="en" sz="2000" dirty="0">
                <a:solidFill>
                  <a:prstClr val="black"/>
                </a:solidFill>
                <a:latin typeface="Microsoft YaHei" panose="020B0503020204020204" pitchFamily="34" charset="-122"/>
                <a:ea typeface="Microsoft YaHei" panose="020B0503020204020204" pitchFamily="34" charset="-122"/>
              </a:rPr>
              <a:t>；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6BB1FCAF-4E7B-B243-BD6F-432E22761415}"/>
              </a:ext>
            </a:extLst>
          </p:cNvPr>
          <p:cNvSpPr txBox="1"/>
          <p:nvPr/>
        </p:nvSpPr>
        <p:spPr>
          <a:xfrm>
            <a:off x="644070" y="2683555"/>
            <a:ext cx="852221" cy="400110"/>
          </a:xfrm>
          <a:prstGeom prst="rect">
            <a:avLst/>
          </a:prstGeom>
          <a:noFill/>
        </p:spPr>
        <p:txBody>
          <a:bodyPr wrap="square" rtlCol="0">
            <a:spAutoFit/>
          </a:bodyPr>
          <a:lstStyle/>
          <a:p>
            <a:r>
              <a:rPr kumimoji="1" lang="zh-CN" altLang="en-US" sz="2000" dirty="0">
                <a:latin typeface="Microsoft YaHei" panose="020B0503020204020204" pitchFamily="34" charset="-122"/>
                <a:ea typeface="Microsoft YaHei" panose="020B0503020204020204" pitchFamily="34" charset="-122"/>
              </a:rPr>
              <a:t>参数：</a:t>
            </a:r>
          </a:p>
        </p:txBody>
      </p:sp>
      <p:sp>
        <p:nvSpPr>
          <p:cNvPr id="17" name="文本框 16">
            <a:extLst>
              <a:ext uri="{FF2B5EF4-FFF2-40B4-BE49-F238E27FC236}">
                <a16:creationId xmlns:a16="http://schemas.microsoft.com/office/drawing/2014/main" id="{B47B6B60-3149-B74A-B5CB-A66CD5E32597}"/>
              </a:ext>
            </a:extLst>
          </p:cNvPr>
          <p:cNvSpPr txBox="1"/>
          <p:nvPr/>
        </p:nvSpPr>
        <p:spPr>
          <a:xfrm>
            <a:off x="644070" y="3933605"/>
            <a:ext cx="1614221" cy="400110"/>
          </a:xfrm>
          <a:prstGeom prst="rect">
            <a:avLst/>
          </a:prstGeom>
          <a:noFill/>
        </p:spPr>
        <p:txBody>
          <a:bodyPr wrap="square" rtlCol="0">
            <a:spAutoFit/>
          </a:bodyPr>
          <a:lstStyle/>
          <a:p>
            <a:r>
              <a:rPr kumimoji="1" lang="zh-CN" altLang="en-US" sz="2000" dirty="0">
                <a:latin typeface="Microsoft YaHei" panose="020B0503020204020204" pitchFamily="34" charset="-122"/>
                <a:ea typeface="Microsoft YaHei" panose="020B0503020204020204" pitchFamily="34" charset="-122"/>
              </a:rPr>
              <a:t>返回值：</a:t>
            </a:r>
          </a:p>
        </p:txBody>
      </p:sp>
      <p:graphicFrame>
        <p:nvGraphicFramePr>
          <p:cNvPr id="11" name="表格 10">
            <a:extLst>
              <a:ext uri="{FF2B5EF4-FFF2-40B4-BE49-F238E27FC236}">
                <a16:creationId xmlns:a16="http://schemas.microsoft.com/office/drawing/2014/main" id="{F2A9433D-3BDC-2145-AECB-2BDBAD43F43E}"/>
              </a:ext>
            </a:extLst>
          </p:cNvPr>
          <p:cNvGraphicFramePr>
            <a:graphicFrameLocks noGrp="1"/>
          </p:cNvGraphicFramePr>
          <p:nvPr>
            <p:extLst>
              <p:ext uri="{D42A27DB-BD31-4B8C-83A1-F6EECF244321}">
                <p14:modId xmlns:p14="http://schemas.microsoft.com/office/powerpoint/2010/main" val="592711600"/>
              </p:ext>
            </p:extLst>
          </p:nvPr>
        </p:nvGraphicFramePr>
        <p:xfrm>
          <a:off x="644070" y="3114569"/>
          <a:ext cx="8128000" cy="74168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4121876945"/>
                    </a:ext>
                  </a:extLst>
                </a:gridCol>
                <a:gridCol w="2032000">
                  <a:extLst>
                    <a:ext uri="{9D8B030D-6E8A-4147-A177-3AD203B41FA5}">
                      <a16:colId xmlns:a16="http://schemas.microsoft.com/office/drawing/2014/main" val="893941354"/>
                    </a:ext>
                  </a:extLst>
                </a:gridCol>
                <a:gridCol w="2032000">
                  <a:extLst>
                    <a:ext uri="{9D8B030D-6E8A-4147-A177-3AD203B41FA5}">
                      <a16:colId xmlns:a16="http://schemas.microsoft.com/office/drawing/2014/main" val="1807135101"/>
                    </a:ext>
                  </a:extLst>
                </a:gridCol>
                <a:gridCol w="2032000">
                  <a:extLst>
                    <a:ext uri="{9D8B030D-6E8A-4147-A177-3AD203B41FA5}">
                      <a16:colId xmlns:a16="http://schemas.microsoft.com/office/drawing/2014/main" val="3371027514"/>
                    </a:ext>
                  </a:extLst>
                </a:gridCol>
              </a:tblGrid>
              <a:tr h="370840">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参数名</a:t>
                      </a:r>
                    </a:p>
                  </a:txBody>
                  <a:tcPr marL="68580" marR="68580" marT="0" marB="0"/>
                </a:tc>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必选</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类型</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说明</a:t>
                      </a:r>
                    </a:p>
                  </a:txBody>
                  <a:tcPr marL="68580" marR="68580" marT="0" marB="0"/>
                </a:tc>
                <a:extLst>
                  <a:ext uri="{0D108BD9-81ED-4DB2-BD59-A6C34878D82A}">
                    <a16:rowId xmlns:a16="http://schemas.microsoft.com/office/drawing/2014/main" val="1645955247"/>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task_hash</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是</a:t>
                      </a: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任务散列值</a:t>
                      </a:r>
                    </a:p>
                  </a:txBody>
                  <a:tcPr marL="68580" marR="68580" marT="0" marB="0"/>
                </a:tc>
                <a:extLst>
                  <a:ext uri="{0D108BD9-81ED-4DB2-BD59-A6C34878D82A}">
                    <a16:rowId xmlns:a16="http://schemas.microsoft.com/office/drawing/2014/main" val="177408901"/>
                  </a:ext>
                </a:extLst>
              </a:tr>
            </a:tbl>
          </a:graphicData>
        </a:graphic>
      </p:graphicFrame>
      <p:graphicFrame>
        <p:nvGraphicFramePr>
          <p:cNvPr id="13" name="表格 12">
            <a:extLst>
              <a:ext uri="{FF2B5EF4-FFF2-40B4-BE49-F238E27FC236}">
                <a16:creationId xmlns:a16="http://schemas.microsoft.com/office/drawing/2014/main" id="{C5E066D8-B9D7-034E-8738-DB35F768CDE7}"/>
              </a:ext>
            </a:extLst>
          </p:cNvPr>
          <p:cNvGraphicFramePr>
            <a:graphicFrameLocks noGrp="1"/>
          </p:cNvGraphicFramePr>
          <p:nvPr>
            <p:extLst>
              <p:ext uri="{D42A27DB-BD31-4B8C-83A1-F6EECF244321}">
                <p14:modId xmlns:p14="http://schemas.microsoft.com/office/powerpoint/2010/main" val="1824142570"/>
              </p:ext>
            </p:extLst>
          </p:nvPr>
        </p:nvGraphicFramePr>
        <p:xfrm>
          <a:off x="644070" y="4333715"/>
          <a:ext cx="9639961" cy="1112520"/>
        </p:xfrm>
        <a:graphic>
          <a:graphicData uri="http://schemas.openxmlformats.org/drawingml/2006/table">
            <a:tbl>
              <a:tblPr firstRow="1" bandRow="1">
                <a:tableStyleId>{5940675A-B579-460E-94D1-54222C63F5DA}</a:tableStyleId>
              </a:tblPr>
              <a:tblGrid>
                <a:gridCol w="3714174">
                  <a:extLst>
                    <a:ext uri="{9D8B030D-6E8A-4147-A177-3AD203B41FA5}">
                      <a16:colId xmlns:a16="http://schemas.microsoft.com/office/drawing/2014/main" val="1398799519"/>
                    </a:ext>
                  </a:extLst>
                </a:gridCol>
                <a:gridCol w="2434442">
                  <a:extLst>
                    <a:ext uri="{9D8B030D-6E8A-4147-A177-3AD203B41FA5}">
                      <a16:colId xmlns:a16="http://schemas.microsoft.com/office/drawing/2014/main" val="2311375558"/>
                    </a:ext>
                  </a:extLst>
                </a:gridCol>
                <a:gridCol w="3491345">
                  <a:extLst>
                    <a:ext uri="{9D8B030D-6E8A-4147-A177-3AD203B41FA5}">
                      <a16:colId xmlns:a16="http://schemas.microsoft.com/office/drawing/2014/main" val="2872447649"/>
                    </a:ext>
                  </a:extLst>
                </a:gridCol>
              </a:tblGrid>
              <a:tr h="370840">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参数名</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类型</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说明</a:t>
                      </a:r>
                    </a:p>
                  </a:txBody>
                  <a:tcPr marL="68580" marR="68580" marT="0" marB="0"/>
                </a:tc>
                <a:extLst>
                  <a:ext uri="{0D108BD9-81ED-4DB2-BD59-A6C34878D82A}">
                    <a16:rowId xmlns:a16="http://schemas.microsoft.com/office/drawing/2014/main" val="4043445124"/>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block</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json</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区块内容</a:t>
                      </a:r>
                    </a:p>
                  </a:txBody>
                  <a:tcPr marL="68580" marR="68580" marT="0" marB="0"/>
                </a:tc>
                <a:extLst>
                  <a:ext uri="{0D108BD9-81ED-4DB2-BD59-A6C34878D82A}">
                    <a16:rowId xmlns:a16="http://schemas.microsoft.com/office/drawing/2014/main" val="3947282688"/>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signature</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string</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区块内容的签名</a:t>
                      </a:r>
                    </a:p>
                  </a:txBody>
                  <a:tcPr marL="68580" marR="68580" marT="0" marB="0"/>
                </a:tc>
                <a:extLst>
                  <a:ext uri="{0D108BD9-81ED-4DB2-BD59-A6C34878D82A}">
                    <a16:rowId xmlns:a16="http://schemas.microsoft.com/office/drawing/2014/main" val="3354611528"/>
                  </a:ext>
                </a:extLst>
              </a:tr>
            </a:tbl>
          </a:graphicData>
        </a:graphic>
      </p:graphicFrame>
    </p:spTree>
    <p:extLst>
      <p:ext uri="{BB962C8B-B14F-4D97-AF65-F5344CB8AC3E}">
        <p14:creationId xmlns:p14="http://schemas.microsoft.com/office/powerpoint/2010/main" val="2394237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4</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954655"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现有云计算平台做法</a:t>
            </a:r>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400" y="1767922"/>
            <a:ext cx="7086600" cy="1891287"/>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Segoe UI"/>
                <a:ea typeface="微软雅黑"/>
              </a:rPr>
              <a:t>物理机器上运行多个相互隔离的虚拟机实例；</a:t>
            </a:r>
            <a:endParaRPr lang="en-US" altLang="zh-CN" sz="2000" dirty="0">
              <a:solidFill>
                <a:prstClr val="black"/>
              </a:solidFill>
              <a:latin typeface="Segoe UI"/>
              <a:ea typeface="微软雅黑"/>
            </a:endParaRPr>
          </a:p>
          <a:p>
            <a:pPr marL="457200" indent="-457200" defTabSz="914377">
              <a:lnSpc>
                <a:spcPct val="150000"/>
              </a:lnSpc>
              <a:buFontTx/>
              <a:buChar char="-"/>
            </a:pPr>
            <a:r>
              <a:rPr lang="zh-CN" altLang="en-US" sz="2000" dirty="0">
                <a:solidFill>
                  <a:prstClr val="black"/>
                </a:solidFill>
                <a:latin typeface="Segoe UI"/>
                <a:ea typeface="微软雅黑"/>
              </a:rPr>
              <a:t>用户选择机器配置，平台分配对应资源；</a:t>
            </a:r>
            <a:endParaRPr lang="en-US" altLang="zh-CN" sz="2000" dirty="0">
              <a:solidFill>
                <a:prstClr val="black"/>
              </a:solidFill>
              <a:latin typeface="Segoe UI"/>
              <a:ea typeface="微软雅黑"/>
            </a:endParaRPr>
          </a:p>
          <a:p>
            <a:pPr marL="457200" indent="-457200" defTabSz="914377">
              <a:lnSpc>
                <a:spcPct val="150000"/>
              </a:lnSpc>
              <a:buFontTx/>
              <a:buChar char="-"/>
            </a:pPr>
            <a:r>
              <a:rPr lang="zh-CN" altLang="en-US" sz="2000" dirty="0">
                <a:solidFill>
                  <a:prstClr val="black"/>
                </a:solidFill>
                <a:latin typeface="Segoe UI"/>
                <a:ea typeface="微软雅黑"/>
              </a:rPr>
              <a:t>用户体验等同于在使用一个操作系统（命令行）；</a:t>
            </a:r>
            <a:endParaRPr lang="en-US" altLang="zh-CN" sz="2000" dirty="0">
              <a:solidFill>
                <a:prstClr val="black"/>
              </a:solidFill>
              <a:latin typeface="Segoe UI"/>
              <a:ea typeface="微软雅黑"/>
            </a:endParaRPr>
          </a:p>
          <a:p>
            <a:pPr defTabSz="914377">
              <a:lnSpc>
                <a:spcPct val="150000"/>
              </a:lnSpc>
            </a:pPr>
            <a:endParaRPr lang="en-US" altLang="zh-CN" sz="2000" dirty="0">
              <a:solidFill>
                <a:prstClr val="black"/>
              </a:solidFill>
              <a:latin typeface="Segoe UI"/>
              <a:ea typeface="微软雅黑"/>
            </a:endParaRPr>
          </a:p>
        </p:txBody>
      </p:sp>
      <p:pic>
        <p:nvPicPr>
          <p:cNvPr id="3" name="图片 2">
            <a:extLst>
              <a:ext uri="{FF2B5EF4-FFF2-40B4-BE49-F238E27FC236}">
                <a16:creationId xmlns:a16="http://schemas.microsoft.com/office/drawing/2014/main" id="{BC4F2956-D428-E54C-8F78-F1E6EE437173}"/>
              </a:ext>
            </a:extLst>
          </p:cNvPr>
          <p:cNvPicPr>
            <a:picLocks noChangeAspect="1"/>
          </p:cNvPicPr>
          <p:nvPr/>
        </p:nvPicPr>
        <p:blipFill>
          <a:blip r:embed="rId4"/>
          <a:stretch>
            <a:fillRect/>
          </a:stretch>
        </p:blipFill>
        <p:spPr>
          <a:xfrm>
            <a:off x="6848133" y="940903"/>
            <a:ext cx="5089203" cy="530451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646870"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服务接口设计</a:t>
            </a:r>
          </a:p>
        </p:txBody>
      </p:sp>
      <p:grpSp>
        <p:nvGrpSpPr>
          <p:cNvPr id="15" name="组合 14"/>
          <p:cNvGrpSpPr/>
          <p:nvPr/>
        </p:nvGrpSpPr>
        <p:grpSpPr>
          <a:xfrm>
            <a:off x="3348037" y="217491"/>
            <a:ext cx="933286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40</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831169"/>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全链获取</a:t>
            </a:r>
            <a:endParaRPr lang="en-US" altLang="zh-CN" sz="24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91BB7D92-EB85-FF46-B4B6-D2B218D8A4A1}"/>
              </a:ext>
            </a:extLst>
          </p:cNvPr>
          <p:cNvSpPr/>
          <p:nvPr/>
        </p:nvSpPr>
        <p:spPr>
          <a:xfrm>
            <a:off x="533400" y="1261424"/>
            <a:ext cx="5416138" cy="1422890"/>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根据任务散列值获取对应区块 ；</a:t>
            </a:r>
          </a:p>
          <a:p>
            <a:pPr marL="457200" indent="-457200" defTabSz="914377">
              <a:lnSpc>
                <a:spcPct val="150000"/>
              </a:lnSpc>
              <a:buFontTx/>
              <a:buChar char="-"/>
            </a:pPr>
            <a:r>
              <a:rPr lang="en" altLang="zh-CN" sz="2000" dirty="0">
                <a:solidFill>
                  <a:prstClr val="black"/>
                </a:solidFill>
                <a:latin typeface="Microsoft YaHei" panose="020B0503020204020204" pitchFamily="34" charset="-122"/>
                <a:ea typeface="Microsoft YaHei" panose="020B0503020204020204" pitchFamily="34" charset="-122"/>
              </a:rPr>
              <a:t>URL</a:t>
            </a:r>
            <a:r>
              <a:rPr lang="zh-CN" altLang="en" sz="2000" dirty="0">
                <a:solidFill>
                  <a:prstClr val="black"/>
                </a:solidFill>
                <a:latin typeface="Microsoft YaHei" panose="020B0503020204020204" pitchFamily="34" charset="-122"/>
                <a:ea typeface="Microsoft YaHei" panose="020B0503020204020204" pitchFamily="34" charset="-122"/>
              </a:rPr>
              <a:t>：</a:t>
            </a:r>
            <a:r>
              <a:rPr lang="en" altLang="zh-CN" sz="2000" dirty="0">
                <a:solidFill>
                  <a:prstClr val="black"/>
                </a:solidFill>
                <a:latin typeface="Microsoft YaHei" panose="020B0503020204020204" pitchFamily="34" charset="-122"/>
                <a:ea typeface="Microsoft YaHei" panose="020B0503020204020204" pitchFamily="34" charset="-122"/>
              </a:rPr>
              <a:t>http://127.0.0.1:8384/block</a:t>
            </a:r>
            <a:r>
              <a:rPr lang="zh-CN" altLang="en" sz="2000" dirty="0">
                <a:solidFill>
                  <a:prstClr val="black"/>
                </a:solidFill>
                <a:latin typeface="Microsoft YaHei" panose="020B0503020204020204" pitchFamily="34" charset="-122"/>
                <a:ea typeface="Microsoft YaHei" panose="020B0503020204020204" pitchFamily="34" charset="-122"/>
              </a:rPr>
              <a:t>；</a:t>
            </a: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请求方式：</a:t>
            </a:r>
            <a:r>
              <a:rPr lang="en" altLang="zh-CN" sz="2000" dirty="0">
                <a:solidFill>
                  <a:prstClr val="black"/>
                </a:solidFill>
                <a:latin typeface="Microsoft YaHei" panose="020B0503020204020204" pitchFamily="34" charset="-122"/>
                <a:ea typeface="Microsoft YaHei" panose="020B0503020204020204" pitchFamily="34" charset="-122"/>
              </a:rPr>
              <a:t>GET</a:t>
            </a:r>
            <a:r>
              <a:rPr lang="zh-CN" altLang="en" sz="2000" dirty="0">
                <a:solidFill>
                  <a:prstClr val="black"/>
                </a:solidFill>
                <a:latin typeface="Microsoft YaHei" panose="020B0503020204020204" pitchFamily="34" charset="-122"/>
                <a:ea typeface="Microsoft YaHei" panose="020B0503020204020204" pitchFamily="34" charset="-122"/>
              </a:rPr>
              <a:t>； </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6BB1FCAF-4E7B-B243-BD6F-432E22761415}"/>
              </a:ext>
            </a:extLst>
          </p:cNvPr>
          <p:cNvSpPr txBox="1"/>
          <p:nvPr/>
        </p:nvSpPr>
        <p:spPr>
          <a:xfrm>
            <a:off x="644070" y="2683555"/>
            <a:ext cx="852221" cy="961225"/>
          </a:xfrm>
          <a:prstGeom prst="rect">
            <a:avLst/>
          </a:prstGeom>
          <a:noFill/>
        </p:spPr>
        <p:txBody>
          <a:bodyPr wrap="square" rtlCol="0">
            <a:spAutoFit/>
          </a:bodyPr>
          <a:lstStyle/>
          <a:p>
            <a:pPr>
              <a:lnSpc>
                <a:spcPct val="150000"/>
              </a:lnSpc>
            </a:pPr>
            <a:r>
              <a:rPr kumimoji="1" lang="zh-CN" altLang="en-US" sz="2000" dirty="0">
                <a:latin typeface="Microsoft YaHei" panose="020B0503020204020204" pitchFamily="34" charset="-122"/>
                <a:ea typeface="Microsoft YaHei" panose="020B0503020204020204" pitchFamily="34" charset="-122"/>
              </a:rPr>
              <a:t>参数：</a:t>
            </a:r>
            <a:endParaRPr kumimoji="1" lang="en-US" altLang="zh-CN" sz="2000" dirty="0">
              <a:latin typeface="Microsoft YaHei" panose="020B0503020204020204" pitchFamily="34" charset="-122"/>
              <a:ea typeface="Microsoft YaHei" panose="020B0503020204020204" pitchFamily="34" charset="-122"/>
            </a:endParaRPr>
          </a:p>
          <a:p>
            <a:pPr>
              <a:lnSpc>
                <a:spcPct val="150000"/>
              </a:lnSpc>
            </a:pPr>
            <a:r>
              <a:rPr kumimoji="1" lang="zh-CN" altLang="en-US" sz="2000" dirty="0">
                <a:latin typeface="Microsoft YaHei" panose="020B0503020204020204" pitchFamily="34" charset="-122"/>
                <a:ea typeface="Microsoft YaHei" panose="020B0503020204020204" pitchFamily="34" charset="-122"/>
              </a:rPr>
              <a:t>无</a:t>
            </a:r>
          </a:p>
        </p:txBody>
      </p:sp>
      <p:sp>
        <p:nvSpPr>
          <p:cNvPr id="17" name="文本框 16">
            <a:extLst>
              <a:ext uri="{FF2B5EF4-FFF2-40B4-BE49-F238E27FC236}">
                <a16:creationId xmlns:a16="http://schemas.microsoft.com/office/drawing/2014/main" id="{B47B6B60-3149-B74A-B5CB-A66CD5E32597}"/>
              </a:ext>
            </a:extLst>
          </p:cNvPr>
          <p:cNvSpPr txBox="1"/>
          <p:nvPr/>
        </p:nvSpPr>
        <p:spPr>
          <a:xfrm>
            <a:off x="644070" y="3789192"/>
            <a:ext cx="1614221" cy="400110"/>
          </a:xfrm>
          <a:prstGeom prst="rect">
            <a:avLst/>
          </a:prstGeom>
          <a:noFill/>
        </p:spPr>
        <p:txBody>
          <a:bodyPr wrap="square" rtlCol="0">
            <a:spAutoFit/>
          </a:bodyPr>
          <a:lstStyle/>
          <a:p>
            <a:r>
              <a:rPr kumimoji="1" lang="zh-CN" altLang="en-US" sz="2000" dirty="0">
                <a:latin typeface="Microsoft YaHei" panose="020B0503020204020204" pitchFamily="34" charset="-122"/>
                <a:ea typeface="Microsoft YaHei" panose="020B0503020204020204" pitchFamily="34" charset="-122"/>
              </a:rPr>
              <a:t>返回值：</a:t>
            </a:r>
          </a:p>
        </p:txBody>
      </p:sp>
      <p:graphicFrame>
        <p:nvGraphicFramePr>
          <p:cNvPr id="13" name="表格 12">
            <a:extLst>
              <a:ext uri="{FF2B5EF4-FFF2-40B4-BE49-F238E27FC236}">
                <a16:creationId xmlns:a16="http://schemas.microsoft.com/office/drawing/2014/main" id="{C5E066D8-B9D7-034E-8738-DB35F768CDE7}"/>
              </a:ext>
            </a:extLst>
          </p:cNvPr>
          <p:cNvGraphicFramePr>
            <a:graphicFrameLocks noGrp="1"/>
          </p:cNvGraphicFramePr>
          <p:nvPr>
            <p:extLst>
              <p:ext uri="{D42A27DB-BD31-4B8C-83A1-F6EECF244321}">
                <p14:modId xmlns:p14="http://schemas.microsoft.com/office/powerpoint/2010/main" val="2592620411"/>
              </p:ext>
            </p:extLst>
          </p:nvPr>
        </p:nvGraphicFramePr>
        <p:xfrm>
          <a:off x="644070" y="4193398"/>
          <a:ext cx="9639961" cy="741680"/>
        </p:xfrm>
        <a:graphic>
          <a:graphicData uri="http://schemas.openxmlformats.org/drawingml/2006/table">
            <a:tbl>
              <a:tblPr firstRow="1" bandRow="1">
                <a:tableStyleId>{5940675A-B579-460E-94D1-54222C63F5DA}</a:tableStyleId>
              </a:tblPr>
              <a:tblGrid>
                <a:gridCol w="3714174">
                  <a:extLst>
                    <a:ext uri="{9D8B030D-6E8A-4147-A177-3AD203B41FA5}">
                      <a16:colId xmlns:a16="http://schemas.microsoft.com/office/drawing/2014/main" val="1398799519"/>
                    </a:ext>
                  </a:extLst>
                </a:gridCol>
                <a:gridCol w="2434442">
                  <a:extLst>
                    <a:ext uri="{9D8B030D-6E8A-4147-A177-3AD203B41FA5}">
                      <a16:colId xmlns:a16="http://schemas.microsoft.com/office/drawing/2014/main" val="2311375558"/>
                    </a:ext>
                  </a:extLst>
                </a:gridCol>
                <a:gridCol w="3491345">
                  <a:extLst>
                    <a:ext uri="{9D8B030D-6E8A-4147-A177-3AD203B41FA5}">
                      <a16:colId xmlns:a16="http://schemas.microsoft.com/office/drawing/2014/main" val="2872447649"/>
                    </a:ext>
                  </a:extLst>
                </a:gridCol>
              </a:tblGrid>
              <a:tr h="370840">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参数名</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类型</a:t>
                      </a:r>
                    </a:p>
                  </a:txBody>
                  <a:tcPr marL="68580" marR="68580" marT="0" marB="0"/>
                </a:tc>
                <a:tc>
                  <a:txBody>
                    <a:bodyPr/>
                    <a:lstStyle/>
                    <a:p>
                      <a:pPr algn="just">
                        <a:spcAft>
                          <a:spcPts val="0"/>
                        </a:spcAft>
                      </a:pPr>
                      <a:r>
                        <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rPr>
                        <a:t>说明</a:t>
                      </a:r>
                    </a:p>
                  </a:txBody>
                  <a:tcPr marL="68580" marR="68580" marT="0" marB="0"/>
                </a:tc>
                <a:extLst>
                  <a:ext uri="{0D108BD9-81ED-4DB2-BD59-A6C34878D82A}">
                    <a16:rowId xmlns:a16="http://schemas.microsoft.com/office/drawing/2014/main" val="4043445124"/>
                  </a:ext>
                </a:extLst>
              </a:tr>
              <a:tr h="370840">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chain</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Microsoft YaHei" panose="020B0503020204020204" pitchFamily="34" charset="-122"/>
                          <a:ea typeface="Microsoft YaHei" panose="020B0503020204020204" pitchFamily="34" charset="-122"/>
                          <a:cs typeface="Times New Roman" panose="02020603050405020304" pitchFamily="18" charset="0"/>
                        </a:rPr>
                        <a:t>json</a:t>
                      </a:r>
                      <a:endParaRPr lang="zh-CN" sz="20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2000" kern="100" dirty="0">
                          <a:effectLst/>
                          <a:latin typeface="Microsoft YaHei" panose="020B0503020204020204" pitchFamily="34" charset="-122"/>
                          <a:ea typeface="Microsoft YaHei" panose="020B0503020204020204" pitchFamily="34" charset="-122"/>
                          <a:cs typeface="Times New Roman" panose="02020603050405020304" pitchFamily="18" charset="0"/>
                        </a:rPr>
                        <a:t>全链内容</a:t>
                      </a:r>
                    </a:p>
                  </a:txBody>
                  <a:tcPr marL="68580" marR="68580" marT="0" marB="0"/>
                </a:tc>
                <a:extLst>
                  <a:ext uri="{0D108BD9-81ED-4DB2-BD59-A6C34878D82A}">
                    <a16:rowId xmlns:a16="http://schemas.microsoft.com/office/drawing/2014/main" val="3947282688"/>
                  </a:ext>
                </a:extLst>
              </a:tr>
            </a:tbl>
          </a:graphicData>
        </a:graphic>
      </p:graphicFrame>
    </p:spTree>
    <p:extLst>
      <p:ext uri="{BB962C8B-B14F-4D97-AF65-F5344CB8AC3E}">
        <p14:creationId xmlns:p14="http://schemas.microsoft.com/office/powerpoint/2010/main" val="2952447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36D98B46-CE3A-4AA9-903D-47BD7C82325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p:blipFill>
        <p:spPr>
          <a:xfrm>
            <a:off x="6321176" y="2686649"/>
            <a:ext cx="5870824" cy="1542449"/>
          </a:xfrm>
          <a:prstGeom prst="rect">
            <a:avLst/>
          </a:prstGeom>
        </p:spPr>
      </p:pic>
      <p:sp>
        <p:nvSpPr>
          <p:cNvPr id="17" name="矩形 16">
            <a:extLst>
              <a:ext uri="{FF2B5EF4-FFF2-40B4-BE49-F238E27FC236}">
                <a16:creationId xmlns:a16="http://schemas.microsoft.com/office/drawing/2014/main" id="{ACB31ABC-8E94-49F0-8546-8F4D33B731C7}"/>
              </a:ext>
            </a:extLst>
          </p:cNvPr>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7" name="矩形 6"/>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6</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4" name="文本框 13">
            <a:extLst>
              <a:ext uri="{FF2B5EF4-FFF2-40B4-BE49-F238E27FC236}">
                <a16:creationId xmlns:a16="http://schemas.microsoft.com/office/drawing/2014/main" id="{3F7DD23C-F4C8-4741-B33C-3CE1C2A9F309}"/>
              </a:ext>
            </a:extLst>
          </p:cNvPr>
          <p:cNvSpPr txBox="1"/>
          <p:nvPr/>
        </p:nvSpPr>
        <p:spPr>
          <a:xfrm>
            <a:off x="2950335" y="2903577"/>
            <a:ext cx="3570200" cy="1107992"/>
          </a:xfrm>
          <a:prstGeom prst="rect">
            <a:avLst/>
          </a:prstGeom>
          <a:noFill/>
        </p:spPr>
        <p:txBody>
          <a:bodyPr wrap="none" lIns="91436" tIns="45718" rIns="91436" bIns="45718" rtlCol="0">
            <a:spAutoFit/>
          </a:bodyPr>
          <a:lstStyle/>
          <a:p>
            <a:r>
              <a:rPr lang="zh-CN" altLang="en-US" sz="6600" dirty="0">
                <a:solidFill>
                  <a:schemeClr val="bg1"/>
                </a:solidFill>
                <a:latin typeface="微软雅黑" panose="020B0503020204020204" pitchFamily="34" charset="-122"/>
                <a:ea typeface="微软雅黑" panose="020B0503020204020204" pitchFamily="34" charset="-122"/>
              </a:rPr>
              <a:t>样例实现</a:t>
            </a:r>
          </a:p>
        </p:txBody>
      </p:sp>
      <p:pic>
        <p:nvPicPr>
          <p:cNvPr id="12" name="图片 11">
            <a:extLst>
              <a:ext uri="{FF2B5EF4-FFF2-40B4-BE49-F238E27FC236}">
                <a16:creationId xmlns:a16="http://schemas.microsoft.com/office/drawing/2014/main" id="{6450C612-A6B0-44BB-87F2-C2499CEA87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
        <p:nvSpPr>
          <p:cNvPr id="3" name="灯片编号占位符 2">
            <a:extLst>
              <a:ext uri="{FF2B5EF4-FFF2-40B4-BE49-F238E27FC236}">
                <a16:creationId xmlns:a16="http://schemas.microsoft.com/office/drawing/2014/main" id="{E85DA553-714E-D04E-92FD-BD41825BC982}"/>
              </a:ext>
            </a:extLst>
          </p:cNvPr>
          <p:cNvSpPr>
            <a:spLocks noGrp="1"/>
          </p:cNvSpPr>
          <p:nvPr>
            <p:ph type="sldNum" sz="quarter" idx="12"/>
          </p:nvPr>
        </p:nvSpPr>
        <p:spPr/>
        <p:txBody>
          <a:bodyPr/>
          <a:lstStyle/>
          <a:p>
            <a:fld id="{01635508-54A0-4FB0-A4C5-6467DE85E924}" type="slidenum">
              <a:rPr lang="zh-CN" altLang="en-US" smtClean="0"/>
              <a:pPr/>
              <a:t>41</a:t>
            </a:fld>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样例实现</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42</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339102"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语言与第三方库</a:t>
            </a:r>
          </a:p>
          <a:p>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399" y="1767922"/>
            <a:ext cx="11464896" cy="4192879"/>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编程语言使用</a:t>
            </a:r>
            <a:r>
              <a:rPr lang="en-US" altLang="zh-CN" sz="2000" dirty="0">
                <a:solidFill>
                  <a:prstClr val="black"/>
                </a:solidFill>
                <a:latin typeface="Microsoft YaHei" panose="020B0503020204020204" pitchFamily="34" charset="-122"/>
                <a:ea typeface="Microsoft YaHei" panose="020B0503020204020204" pitchFamily="34" charset="-122"/>
              </a:rPr>
              <a:t>Python</a:t>
            </a:r>
            <a:r>
              <a:rPr lang="zh-CN" altLang="en-US" sz="2000" dirty="0">
                <a:solidFill>
                  <a:prstClr val="black"/>
                </a:solidFill>
                <a:latin typeface="Microsoft YaHei" panose="020B0503020204020204" pitchFamily="34" charset="-122"/>
                <a:ea typeface="Microsoft YaHei" panose="020B0503020204020204" pitchFamily="34" charset="-122"/>
              </a:rPr>
              <a:t> </a:t>
            </a:r>
            <a:r>
              <a:rPr lang="en-US" altLang="zh-CN" sz="2000" dirty="0">
                <a:solidFill>
                  <a:prstClr val="black"/>
                </a:solidFill>
                <a:latin typeface="Microsoft YaHei" panose="020B0503020204020204" pitchFamily="34" charset="-122"/>
                <a:ea typeface="Microsoft YaHei" panose="020B0503020204020204" pitchFamily="34" charset="-122"/>
              </a:rPr>
              <a:t>3.7</a:t>
            </a:r>
            <a:r>
              <a:rPr lang="zh-CN" altLang="en-US" sz="2000" dirty="0">
                <a:solidFill>
                  <a:prstClr val="black"/>
                </a:solidFill>
                <a:latin typeface="Microsoft YaHei" panose="020B0503020204020204" pitchFamily="34" charset="-122"/>
                <a:ea typeface="Microsoft YaHei" panose="020B0503020204020204" pitchFamily="34" charset="-122"/>
              </a:rPr>
              <a:t>，</a:t>
            </a:r>
            <a:r>
              <a:rPr lang="en" altLang="zh-CN" sz="2000" dirty="0">
                <a:solidFill>
                  <a:prstClr val="black"/>
                </a:solidFill>
                <a:latin typeface="Microsoft YaHei" panose="020B0503020204020204" pitchFamily="34" charset="-122"/>
                <a:ea typeface="Microsoft YaHei" panose="020B0503020204020204" pitchFamily="34" charset="-122"/>
              </a:rPr>
              <a:t>Python</a:t>
            </a:r>
            <a:r>
              <a:rPr lang="zh-CN" altLang="en-US" sz="2000" dirty="0">
                <a:solidFill>
                  <a:prstClr val="black"/>
                </a:solidFill>
                <a:latin typeface="Microsoft YaHei" panose="020B0503020204020204" pitchFamily="34" charset="-122"/>
                <a:ea typeface="Microsoft YaHei" panose="020B0503020204020204" pitchFamily="34" charset="-122"/>
              </a:rPr>
              <a:t> </a:t>
            </a:r>
            <a:r>
              <a:rPr lang="en" altLang="zh-CN" sz="2000" dirty="0">
                <a:solidFill>
                  <a:prstClr val="black"/>
                </a:solidFill>
                <a:latin typeface="Microsoft YaHei" panose="020B0503020204020204" pitchFamily="34" charset="-122"/>
                <a:ea typeface="Microsoft YaHei" panose="020B0503020204020204" pitchFamily="34" charset="-122"/>
              </a:rPr>
              <a:t>3.7</a:t>
            </a:r>
            <a:r>
              <a:rPr lang="zh-CN" altLang="en-US" sz="2000" dirty="0">
                <a:solidFill>
                  <a:prstClr val="black"/>
                </a:solidFill>
                <a:latin typeface="Microsoft YaHei" panose="020B0503020204020204" pitchFamily="34" charset="-122"/>
                <a:ea typeface="Microsoft YaHei" panose="020B0503020204020204" pitchFamily="34" charset="-122"/>
              </a:rPr>
              <a:t>是</a:t>
            </a:r>
            <a:r>
              <a:rPr lang="en" altLang="zh-CN" sz="2000" dirty="0" err="1">
                <a:solidFill>
                  <a:prstClr val="black"/>
                </a:solidFill>
                <a:latin typeface="Microsoft YaHei" panose="020B0503020204020204" pitchFamily="34" charset="-122"/>
                <a:ea typeface="Microsoft YaHei" panose="020B0503020204020204" pitchFamily="34" charset="-122"/>
              </a:rPr>
              <a:t>Occlum</a:t>
            </a:r>
            <a:r>
              <a:rPr lang="zh-CN" altLang="en-US" sz="2000" dirty="0">
                <a:solidFill>
                  <a:prstClr val="black"/>
                </a:solidFill>
                <a:latin typeface="Microsoft YaHei" panose="020B0503020204020204" pitchFamily="34" charset="-122"/>
                <a:ea typeface="Microsoft YaHei" panose="020B0503020204020204" pitchFamily="34" charset="-122"/>
              </a:rPr>
              <a:t>官方示例中使用的</a:t>
            </a:r>
            <a:r>
              <a:rPr lang="en" altLang="zh-CN" sz="2000" dirty="0">
                <a:solidFill>
                  <a:prstClr val="black"/>
                </a:solidFill>
                <a:latin typeface="Microsoft YaHei" panose="020B0503020204020204" pitchFamily="34" charset="-122"/>
                <a:ea typeface="Microsoft YaHei" panose="020B0503020204020204" pitchFamily="34" charset="-122"/>
              </a:rPr>
              <a:t>Python</a:t>
            </a:r>
            <a:r>
              <a:rPr lang="zh-CN" altLang="en-US" sz="2000" dirty="0">
                <a:solidFill>
                  <a:prstClr val="black"/>
                </a:solidFill>
                <a:latin typeface="Microsoft YaHei" panose="020B0503020204020204" pitchFamily="34" charset="-122"/>
                <a:ea typeface="Microsoft YaHei" panose="020B0503020204020204" pitchFamily="34" charset="-122"/>
              </a:rPr>
              <a:t>版本； </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en-US" altLang="zh-CN" sz="2000" dirty="0" err="1">
                <a:solidFill>
                  <a:prstClr val="black"/>
                </a:solidFill>
                <a:latin typeface="Microsoft YaHei" panose="020B0503020204020204" pitchFamily="34" charset="-122"/>
                <a:ea typeface="Microsoft YaHei" panose="020B0503020204020204" pitchFamily="34" charset="-122"/>
              </a:rPr>
              <a:t>PyCryptodome</a:t>
            </a:r>
            <a:r>
              <a:rPr lang="zh-CN" altLang="en-US" sz="2000" dirty="0">
                <a:solidFill>
                  <a:prstClr val="black"/>
                </a:solidFill>
                <a:latin typeface="Microsoft YaHei" panose="020B0503020204020204" pitchFamily="34" charset="-122"/>
                <a:ea typeface="Microsoft YaHei" panose="020B0503020204020204" pitchFamily="34" charset="-122"/>
              </a:rPr>
              <a:t>：包含低级密码学方法的</a:t>
            </a:r>
            <a:r>
              <a:rPr lang="en-US" altLang="zh-CN" sz="2000" dirty="0">
                <a:solidFill>
                  <a:prstClr val="black"/>
                </a:solidFill>
                <a:latin typeface="Microsoft YaHei" panose="020B0503020204020204" pitchFamily="34" charset="-122"/>
                <a:ea typeface="Microsoft YaHei" panose="020B0503020204020204" pitchFamily="34" charset="-122"/>
              </a:rPr>
              <a:t>Python</a:t>
            </a:r>
            <a:r>
              <a:rPr lang="zh-CN" altLang="en-US" sz="2000" dirty="0">
                <a:solidFill>
                  <a:prstClr val="black"/>
                </a:solidFill>
                <a:latin typeface="Microsoft YaHei" panose="020B0503020204020204" pitchFamily="34" charset="-122"/>
                <a:ea typeface="Microsoft YaHei" panose="020B0503020204020204" pitchFamily="34" charset="-122"/>
              </a:rPr>
              <a:t>库。本样例使用了其中实现的</a:t>
            </a:r>
            <a:r>
              <a:rPr lang="en" altLang="zh-CN" sz="2000" dirty="0">
                <a:solidFill>
                  <a:prstClr val="black"/>
                </a:solidFill>
                <a:latin typeface="Microsoft YaHei" panose="020B0503020204020204" pitchFamily="34" charset="-122"/>
                <a:ea typeface="Microsoft YaHei" panose="020B0503020204020204" pitchFamily="34" charset="-122"/>
              </a:rPr>
              <a:t>RSA</a:t>
            </a:r>
            <a:r>
              <a:rPr lang="zh-CN" altLang="en-US" sz="2000" dirty="0">
                <a:solidFill>
                  <a:prstClr val="black"/>
                </a:solidFill>
                <a:latin typeface="Microsoft YaHei" panose="020B0503020204020204" pitchFamily="34" charset="-122"/>
                <a:ea typeface="Microsoft YaHei" panose="020B0503020204020204" pitchFamily="34" charset="-122"/>
              </a:rPr>
              <a:t>算法、</a:t>
            </a:r>
            <a:r>
              <a:rPr lang="en" altLang="zh-CN" sz="2000" dirty="0">
                <a:solidFill>
                  <a:prstClr val="black"/>
                </a:solidFill>
                <a:latin typeface="Microsoft YaHei" panose="020B0503020204020204" pitchFamily="34" charset="-122"/>
                <a:ea typeface="Microsoft YaHei" panose="020B0503020204020204" pitchFamily="34" charset="-122"/>
              </a:rPr>
              <a:t>AES</a:t>
            </a:r>
            <a:r>
              <a:rPr lang="zh-CN" altLang="en-US" sz="2000" dirty="0">
                <a:solidFill>
                  <a:prstClr val="black"/>
                </a:solidFill>
                <a:latin typeface="Microsoft YaHei" panose="020B0503020204020204" pitchFamily="34" charset="-122"/>
                <a:ea typeface="Microsoft YaHei" panose="020B0503020204020204" pitchFamily="34" charset="-122"/>
              </a:rPr>
              <a:t>算法和</a:t>
            </a:r>
            <a:r>
              <a:rPr lang="en" altLang="zh-CN" sz="2000" dirty="0">
                <a:solidFill>
                  <a:prstClr val="black"/>
                </a:solidFill>
                <a:latin typeface="Microsoft YaHei" panose="020B0503020204020204" pitchFamily="34" charset="-122"/>
                <a:ea typeface="Microsoft YaHei" panose="020B0503020204020204" pitchFamily="34" charset="-122"/>
              </a:rPr>
              <a:t>SHA256</a:t>
            </a:r>
            <a:r>
              <a:rPr lang="zh-CN" altLang="en-US" sz="2000" dirty="0">
                <a:solidFill>
                  <a:prstClr val="black"/>
                </a:solidFill>
                <a:latin typeface="Microsoft YaHei" panose="020B0503020204020204" pitchFamily="34" charset="-122"/>
                <a:ea typeface="Microsoft YaHei" panose="020B0503020204020204" pitchFamily="34" charset="-122"/>
              </a:rPr>
              <a:t>算法，以及密钥生成、随机字节生成等功能；</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en" altLang="zh-CN" sz="2000" dirty="0">
                <a:solidFill>
                  <a:prstClr val="black"/>
                </a:solidFill>
                <a:latin typeface="Microsoft YaHei" panose="020B0503020204020204" pitchFamily="34" charset="-122"/>
                <a:ea typeface="Microsoft YaHei" panose="020B0503020204020204" pitchFamily="34" charset="-122"/>
              </a:rPr>
              <a:t>Flask</a:t>
            </a:r>
            <a:r>
              <a:rPr lang="zh-CN" altLang="en-US" sz="2000" dirty="0">
                <a:solidFill>
                  <a:prstClr val="black"/>
                </a:solidFill>
                <a:latin typeface="Microsoft YaHei" panose="020B0503020204020204" pitchFamily="34" charset="-122"/>
                <a:ea typeface="Microsoft YaHei" panose="020B0503020204020204" pitchFamily="34" charset="-122"/>
              </a:rPr>
              <a:t>：</a:t>
            </a:r>
            <a:r>
              <a:rPr lang="en" altLang="zh-CN" sz="2000" dirty="0">
                <a:solidFill>
                  <a:prstClr val="black"/>
                </a:solidFill>
                <a:latin typeface="Microsoft YaHei" panose="020B0503020204020204" pitchFamily="34" charset="-122"/>
                <a:ea typeface="Microsoft YaHei" panose="020B0503020204020204" pitchFamily="34" charset="-122"/>
              </a:rPr>
              <a:t> Python</a:t>
            </a:r>
            <a:r>
              <a:rPr lang="zh-CN" altLang="en-US" sz="2000" dirty="0">
                <a:solidFill>
                  <a:prstClr val="black"/>
                </a:solidFill>
                <a:latin typeface="Microsoft YaHei" panose="020B0503020204020204" pitchFamily="34" charset="-122"/>
                <a:ea typeface="Microsoft YaHei" panose="020B0503020204020204" pitchFamily="34" charset="-122"/>
              </a:rPr>
              <a:t>编写的轻量</a:t>
            </a:r>
            <a:r>
              <a:rPr lang="en" altLang="zh-CN" sz="2000" dirty="0">
                <a:solidFill>
                  <a:prstClr val="black"/>
                </a:solidFill>
                <a:latin typeface="Microsoft YaHei" panose="020B0503020204020204" pitchFamily="34" charset="-122"/>
                <a:ea typeface="Microsoft YaHei" panose="020B0503020204020204" pitchFamily="34" charset="-122"/>
              </a:rPr>
              <a:t>Web</a:t>
            </a:r>
            <a:r>
              <a:rPr lang="zh-CN" altLang="en-US" sz="2000" dirty="0">
                <a:solidFill>
                  <a:prstClr val="black"/>
                </a:solidFill>
                <a:latin typeface="Microsoft YaHei" panose="020B0503020204020204" pitchFamily="34" charset="-122"/>
                <a:ea typeface="Microsoft YaHei" panose="020B0503020204020204" pitchFamily="34" charset="-122"/>
              </a:rPr>
              <a:t>应用框架。本样例使用</a:t>
            </a:r>
            <a:r>
              <a:rPr lang="en" altLang="zh-CN" sz="2000" dirty="0">
                <a:solidFill>
                  <a:prstClr val="black"/>
                </a:solidFill>
                <a:latin typeface="Microsoft YaHei" panose="020B0503020204020204" pitchFamily="34" charset="-122"/>
                <a:ea typeface="Microsoft YaHei" panose="020B0503020204020204" pitchFamily="34" charset="-122"/>
              </a:rPr>
              <a:t>Flask</a:t>
            </a:r>
            <a:r>
              <a:rPr lang="zh-CN" altLang="en-US" sz="2000" dirty="0">
                <a:solidFill>
                  <a:prstClr val="black"/>
                </a:solidFill>
                <a:latin typeface="Microsoft YaHei" panose="020B0503020204020204" pitchFamily="34" charset="-122"/>
                <a:ea typeface="Microsoft YaHei" panose="020B0503020204020204" pitchFamily="34" charset="-122"/>
              </a:rPr>
              <a:t>来开发服务端接口 ；</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en-US" altLang="zh-CN" sz="2000" dirty="0" err="1">
                <a:latin typeface="Microsoft YaHei" panose="020B0503020204020204" pitchFamily="34" charset="-122"/>
                <a:ea typeface="Microsoft YaHei" panose="020B0503020204020204" pitchFamily="34" charset="-122"/>
              </a:rPr>
              <a:t>Numpy</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用于数据处理的</a:t>
            </a:r>
            <a:r>
              <a:rPr lang="en-US" altLang="zh-CN" sz="2000" dirty="0">
                <a:latin typeface="Microsoft YaHei" panose="020B0503020204020204" pitchFamily="34" charset="-122"/>
                <a:ea typeface="Microsoft YaHei" panose="020B0503020204020204" pitchFamily="34" charset="-122"/>
              </a:rPr>
              <a:t>Python</a:t>
            </a:r>
            <a:r>
              <a:rPr lang="zh-CN" altLang="zh-CN" sz="2000" dirty="0">
                <a:latin typeface="Microsoft YaHei" panose="020B0503020204020204" pitchFamily="34" charset="-122"/>
                <a:ea typeface="Microsoft YaHei" panose="020B0503020204020204" pitchFamily="34" charset="-122"/>
              </a:rPr>
              <a:t>库</a:t>
            </a:r>
            <a:r>
              <a:rPr lang="zh-CN" altLang="en-US"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本样例用到</a:t>
            </a:r>
            <a:r>
              <a:rPr lang="en-US" altLang="zh-CN" sz="2000" dirty="0" err="1">
                <a:latin typeface="Microsoft YaHei" panose="020B0503020204020204" pitchFamily="34" charset="-122"/>
                <a:ea typeface="Microsoft YaHei" panose="020B0503020204020204" pitchFamily="34" charset="-122"/>
              </a:rPr>
              <a:t>Numpy</a:t>
            </a:r>
            <a:r>
              <a:rPr lang="zh-CN" altLang="zh-CN" sz="2000" dirty="0">
                <a:latin typeface="Microsoft YaHei" panose="020B0503020204020204" pitchFamily="34" charset="-122"/>
                <a:ea typeface="Microsoft YaHei" panose="020B0503020204020204" pitchFamily="34" charset="-122"/>
              </a:rPr>
              <a:t>的功能是</a:t>
            </a:r>
            <a:r>
              <a:rPr lang="en-US" altLang="zh-CN" sz="2000" dirty="0" err="1">
                <a:latin typeface="Microsoft YaHei" panose="020B0503020204020204" pitchFamily="34" charset="-122"/>
                <a:ea typeface="Microsoft YaHei" panose="020B0503020204020204" pitchFamily="34" charset="-122"/>
              </a:rPr>
              <a:t>numpy.save</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和</a:t>
            </a:r>
            <a:r>
              <a:rPr lang="en-US" altLang="zh-CN" sz="2000" dirty="0" err="1">
                <a:latin typeface="Microsoft YaHei" panose="020B0503020204020204" pitchFamily="34" charset="-122"/>
                <a:ea typeface="Microsoft YaHei" panose="020B0503020204020204" pitchFamily="34" charset="-122"/>
              </a:rPr>
              <a:t>numpy.load</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，在客户端实现任务数据的本地储存；</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en-US" altLang="zh-CN" sz="2000" dirty="0">
                <a:solidFill>
                  <a:prstClr val="black"/>
                </a:solidFill>
                <a:latin typeface="Microsoft YaHei" panose="020B0503020204020204" pitchFamily="34" charset="-122"/>
                <a:ea typeface="Microsoft YaHei" panose="020B0503020204020204" pitchFamily="34" charset="-122"/>
              </a:rPr>
              <a:t>Pandas</a:t>
            </a:r>
            <a:r>
              <a:rPr lang="zh-CN" altLang="en-US" sz="2000" dirty="0">
                <a:solidFill>
                  <a:prstClr val="black"/>
                </a:solidFill>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用于数据处理的</a:t>
            </a:r>
            <a:r>
              <a:rPr lang="en-US" altLang="zh-CN" sz="2000" dirty="0">
                <a:latin typeface="Microsoft YaHei" panose="020B0503020204020204" pitchFamily="34" charset="-122"/>
                <a:ea typeface="Microsoft YaHei" panose="020B0503020204020204" pitchFamily="34" charset="-122"/>
              </a:rPr>
              <a:t>Python</a:t>
            </a:r>
            <a:r>
              <a:rPr lang="zh-CN" altLang="zh-CN" sz="2000" dirty="0">
                <a:latin typeface="Microsoft YaHei" panose="020B0503020204020204" pitchFamily="34" charset="-122"/>
                <a:ea typeface="Microsoft YaHei" panose="020B0503020204020204" pitchFamily="34" charset="-122"/>
              </a:rPr>
              <a:t>库</a:t>
            </a:r>
            <a:r>
              <a:rPr lang="zh-CN" altLang="en-US" sz="2000" dirty="0">
                <a:latin typeface="Microsoft YaHei" panose="020B0503020204020204" pitchFamily="34" charset="-122"/>
                <a:ea typeface="Microsoft YaHei" panose="020B0503020204020204" pitchFamily="34" charset="-122"/>
              </a:rPr>
              <a:t>。本样例用到</a:t>
            </a:r>
            <a:r>
              <a:rPr lang="en-US" altLang="zh-CN" sz="2000" dirty="0" err="1">
                <a:latin typeface="Microsoft YaHei" panose="020B0503020204020204" pitchFamily="34" charset="-122"/>
                <a:ea typeface="Microsoft YaHei" panose="020B0503020204020204" pitchFamily="34" charset="-122"/>
              </a:rPr>
              <a:t>Pandas.Dataframe.to_csv</a:t>
            </a:r>
            <a:r>
              <a:rPr lang="en-US" altLang="zh-CN" sz="2000" dirty="0">
                <a:latin typeface="Microsoft YaHei" panose="020B0503020204020204" pitchFamily="34" charset="-122"/>
                <a:ea typeface="Microsoft YaHei" panose="020B0503020204020204" pitchFamily="34" charset="-122"/>
              </a:rPr>
              <a:t>()</a:t>
            </a:r>
            <a:r>
              <a:rPr lang="zh-CN" altLang="zh-CN" sz="2000" dirty="0">
                <a:latin typeface="Microsoft YaHei" panose="020B0503020204020204" pitchFamily="34" charset="-122"/>
                <a:ea typeface="Microsoft YaHei" panose="020B0503020204020204" pitchFamily="34" charset="-122"/>
              </a:rPr>
              <a:t>，在客户端用来将</a:t>
            </a:r>
            <a:r>
              <a:rPr lang="zh-CN" altLang="en-US" sz="2000" dirty="0">
                <a:latin typeface="Microsoft YaHei" panose="020B0503020204020204" pitchFamily="34" charset="-122"/>
                <a:ea typeface="Microsoft YaHei" panose="020B0503020204020204" pitchFamily="34" charset="-122"/>
              </a:rPr>
              <a:t>任务信息</a:t>
            </a:r>
            <a:r>
              <a:rPr lang="zh-CN" altLang="zh-CN" sz="2000" dirty="0">
                <a:latin typeface="Microsoft YaHei" panose="020B0503020204020204" pitchFamily="34" charset="-122"/>
                <a:ea typeface="Microsoft YaHei" panose="020B0503020204020204" pitchFamily="34" charset="-122"/>
              </a:rPr>
              <a:t>导出为</a:t>
            </a:r>
            <a:r>
              <a:rPr lang="en-US" altLang="zh-CN" sz="2000" dirty="0">
                <a:latin typeface="Microsoft YaHei" panose="020B0503020204020204" pitchFamily="34" charset="-122"/>
                <a:ea typeface="Microsoft YaHei" panose="020B0503020204020204" pitchFamily="34" charset="-122"/>
              </a:rPr>
              <a:t>csv</a:t>
            </a:r>
            <a:r>
              <a:rPr lang="zh-CN" altLang="zh-CN" sz="2000" dirty="0">
                <a:latin typeface="Microsoft YaHei" panose="020B0503020204020204" pitchFamily="34" charset="-122"/>
                <a:ea typeface="Microsoft YaHei" panose="020B0503020204020204" pitchFamily="34" charset="-122"/>
              </a:rPr>
              <a:t>文件</a:t>
            </a:r>
            <a:endParaRPr lang="en-US" altLang="zh-CN" sz="2000" dirty="0">
              <a:solidFill>
                <a:prstClr val="black"/>
              </a:solidFill>
              <a:latin typeface="Microsoft YaHei" panose="020B0503020204020204" pitchFamily="34" charset="-122"/>
              <a:ea typeface="Microsoft YaHei" panose="020B0503020204020204" pitchFamily="34" charset="-122"/>
            </a:endParaRPr>
          </a:p>
          <a:p>
            <a:pPr defTabSz="914377">
              <a:lnSpc>
                <a:spcPct val="150000"/>
              </a:lnSpc>
            </a:pP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417666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样例实现</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43</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122697"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平台功能实现 </a:t>
            </a:r>
          </a:p>
          <a:p>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398" y="1767922"/>
            <a:ext cx="11464897" cy="2807885"/>
          </a:xfrm>
          <a:prstGeom prst="rect">
            <a:avLst/>
          </a:prstGeom>
        </p:spPr>
        <p:txBody>
          <a:bodyPr wrap="square">
            <a:spAutoFit/>
          </a:bodyPr>
          <a:lstStyle/>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根据论文 四、模块（类）的详解 中描述的平台中各个类的成员变量和类方法，编写实现每个类；</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客户端类的实现代码：</a:t>
            </a:r>
            <a:r>
              <a:rPr lang="zh-CN" altLang="en-US" sz="2000" dirty="0">
                <a:latin typeface="Microsoft YaHei" panose="020B0503020204020204" pitchFamily="34" charset="-122"/>
                <a:ea typeface="Microsoft YaHei" panose="020B0503020204020204" pitchFamily="34" charset="-122"/>
                <a:hlinkClick r:id="rId4"/>
              </a:rPr>
              <a:t>代码仓库</a:t>
            </a:r>
            <a:r>
              <a:rPr lang="zh-CN" altLang="en-US" sz="2000" dirty="0">
                <a:latin typeface="Microsoft YaHei" panose="020B0503020204020204" pitchFamily="34" charset="-122"/>
                <a:ea typeface="Microsoft YaHei" panose="020B0503020204020204" pitchFamily="34" charset="-122"/>
              </a:rPr>
              <a:t>（附录</a:t>
            </a:r>
            <a:r>
              <a:rPr lang="en" altLang="zh-CN" sz="2000" dirty="0">
                <a:latin typeface="Microsoft YaHei" panose="020B0503020204020204" pitchFamily="34" charset="-122"/>
                <a:ea typeface="Microsoft YaHei" panose="020B0503020204020204" pitchFamily="34" charset="-122"/>
              </a:rPr>
              <a:t>A.</a:t>
            </a:r>
            <a:r>
              <a:rPr lang="zh-CN" altLang="e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中的</a:t>
            </a:r>
            <a:r>
              <a:rPr lang="en" altLang="zh-CN" sz="2000" dirty="0">
                <a:latin typeface="Microsoft YaHei" panose="020B0503020204020204" pitchFamily="34" charset="-122"/>
                <a:ea typeface="Microsoft YaHei" panose="020B0503020204020204" pitchFamily="34" charset="-122"/>
              </a:rPr>
              <a:t>codes/Client/</a:t>
            </a:r>
            <a:r>
              <a:rPr lang="en" altLang="zh-CN" sz="2000" dirty="0" err="1">
                <a:latin typeface="Microsoft YaHei" panose="020B0503020204020204" pitchFamily="34" charset="-122"/>
                <a:ea typeface="Microsoft YaHei" panose="020B0503020204020204" pitchFamily="34" charset="-122"/>
              </a:rPr>
              <a:t>Client.py</a:t>
            </a:r>
            <a:r>
              <a:rPr lang="zh-CN" altLang="e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后续出现的文件路径均指文件在代码仓库中的路径）；</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服务端类的实现代码：</a:t>
            </a:r>
            <a:r>
              <a:rPr lang="en-US" altLang="zh-CN" sz="2000" dirty="0">
                <a:solidFill>
                  <a:prstClr val="black"/>
                </a:solidFill>
                <a:latin typeface="Microsoft YaHei" panose="020B0503020204020204" pitchFamily="34" charset="-122"/>
                <a:ea typeface="Microsoft YaHei" panose="020B0503020204020204" pitchFamily="34" charset="-122"/>
              </a:rPr>
              <a:t>codes/Server/</a:t>
            </a:r>
            <a:r>
              <a:rPr lang="en-US" altLang="zh-CN" sz="2000" dirty="0" err="1">
                <a:solidFill>
                  <a:prstClr val="black"/>
                </a:solidFill>
                <a:latin typeface="Microsoft YaHei" panose="020B0503020204020204" pitchFamily="34" charset="-122"/>
                <a:ea typeface="Microsoft YaHei" panose="020B0503020204020204" pitchFamily="34" charset="-122"/>
              </a:rPr>
              <a:t>KeyManager.py</a:t>
            </a:r>
            <a:r>
              <a:rPr lang="en-US" altLang="zh-CN" sz="2000" dirty="0">
                <a:solidFill>
                  <a:prstClr val="black"/>
                </a:solidFill>
                <a:latin typeface="Microsoft YaHei" panose="020B0503020204020204" pitchFamily="34" charset="-122"/>
                <a:ea typeface="Microsoft YaHei" panose="020B0503020204020204" pitchFamily="34" charset="-122"/>
              </a:rPr>
              <a:t> &amp; </a:t>
            </a:r>
            <a:r>
              <a:rPr lang="en-US" altLang="zh-CN" sz="2000" dirty="0" err="1">
                <a:solidFill>
                  <a:prstClr val="black"/>
                </a:solidFill>
                <a:latin typeface="Microsoft YaHei" panose="020B0503020204020204" pitchFamily="34" charset="-122"/>
                <a:ea typeface="Microsoft YaHei" panose="020B0503020204020204" pitchFamily="34" charset="-122"/>
              </a:rPr>
              <a:t>FileReceiver.py</a:t>
            </a:r>
            <a:r>
              <a:rPr lang="en-US" altLang="zh-CN" sz="2000" dirty="0">
                <a:solidFill>
                  <a:prstClr val="black"/>
                </a:solidFill>
                <a:latin typeface="Microsoft YaHei" panose="020B0503020204020204" pitchFamily="34" charset="-122"/>
                <a:ea typeface="Microsoft YaHei" panose="020B0503020204020204" pitchFamily="34" charset="-122"/>
              </a:rPr>
              <a:t> &amp; </a:t>
            </a:r>
            <a:r>
              <a:rPr lang="en-US" altLang="zh-CN" sz="2000" dirty="0" err="1">
                <a:solidFill>
                  <a:prstClr val="black"/>
                </a:solidFill>
                <a:latin typeface="Microsoft YaHei" panose="020B0503020204020204" pitchFamily="34" charset="-122"/>
                <a:ea typeface="Microsoft YaHei" panose="020B0503020204020204" pitchFamily="34" charset="-122"/>
              </a:rPr>
              <a:t>CodeRunner.py</a:t>
            </a:r>
            <a:r>
              <a:rPr lang="en-US" altLang="zh-CN" sz="2000" dirty="0">
                <a:solidFill>
                  <a:prstClr val="black"/>
                </a:solidFill>
                <a:latin typeface="Microsoft YaHei" panose="020B0503020204020204" pitchFamily="34" charset="-122"/>
                <a:ea typeface="Microsoft YaHei" panose="020B0503020204020204" pitchFamily="34" charset="-122"/>
              </a:rPr>
              <a:t> &amp; </a:t>
            </a:r>
            <a:r>
              <a:rPr lang="en-US" altLang="zh-CN" sz="2000" dirty="0" err="1">
                <a:solidFill>
                  <a:prstClr val="black"/>
                </a:solidFill>
                <a:latin typeface="Microsoft YaHei" panose="020B0503020204020204" pitchFamily="34" charset="-122"/>
                <a:ea typeface="Microsoft YaHei" panose="020B0503020204020204" pitchFamily="34" charset="-122"/>
              </a:rPr>
              <a:t>BlockchainRecorder.py</a:t>
            </a:r>
            <a:r>
              <a:rPr lang="zh-CN" altLang="en-US" sz="2000" dirty="0">
                <a:solidFill>
                  <a:prstClr val="black"/>
                </a:solidFill>
                <a:latin typeface="Microsoft YaHei" panose="020B0503020204020204" pitchFamily="34" charset="-122"/>
                <a:ea typeface="Microsoft YaHei" panose="020B0503020204020204" pitchFamily="34" charset="-122"/>
              </a:rPr>
              <a:t>；</a:t>
            </a:r>
            <a:endParaRPr lang="en-US" altLang="zh-CN" sz="2000" dirty="0">
              <a:solidFill>
                <a:prstClr val="black"/>
              </a:solidFill>
              <a:latin typeface="Microsoft YaHei" panose="020B0503020204020204" pitchFamily="34" charset="-122"/>
              <a:ea typeface="Microsoft YaHei" panose="020B0503020204020204" pitchFamily="34" charset="-122"/>
            </a:endParaRPr>
          </a:p>
          <a:p>
            <a:pPr defTabSz="914377">
              <a:lnSpc>
                <a:spcPct val="150000"/>
              </a:lnSpc>
            </a:pP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65880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样例实现</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44</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430474"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服务端接口实现 </a:t>
            </a:r>
          </a:p>
          <a:p>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398" y="1767922"/>
            <a:ext cx="11464897" cy="1884555"/>
          </a:xfrm>
          <a:prstGeom prst="rect">
            <a:avLst/>
          </a:prstGeom>
        </p:spPr>
        <p:txBody>
          <a:bodyPr wrap="square">
            <a:spAutoFit/>
          </a:bodyPr>
          <a:lstStyle/>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根据论文 五、服务端接口 中的接口文档，使用</a:t>
            </a:r>
            <a:r>
              <a:rPr lang="en" altLang="zh-CN" sz="2000" dirty="0">
                <a:latin typeface="Microsoft YaHei" panose="020B0503020204020204" pitchFamily="34" charset="-122"/>
                <a:ea typeface="Microsoft YaHei" panose="020B0503020204020204" pitchFamily="34" charset="-122"/>
              </a:rPr>
              <a:t>Flask</a:t>
            </a:r>
            <a:r>
              <a:rPr lang="zh-CN" altLang="en-US" sz="2000" dirty="0">
                <a:latin typeface="Microsoft YaHei" panose="020B0503020204020204" pitchFamily="34" charset="-122"/>
                <a:ea typeface="Microsoft YaHei" panose="020B0503020204020204" pitchFamily="34" charset="-122"/>
              </a:rPr>
              <a:t>实现每个接口；</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接口实现代码：</a:t>
            </a:r>
            <a:r>
              <a:rPr lang="en" altLang="zh-CN" sz="2000" dirty="0">
                <a:latin typeface="Microsoft YaHei" panose="020B0503020204020204" pitchFamily="34" charset="-122"/>
                <a:ea typeface="Microsoft YaHei" panose="020B0503020204020204" pitchFamily="34" charset="-122"/>
              </a:rPr>
              <a:t>codes/Server/</a:t>
            </a:r>
            <a:r>
              <a:rPr lang="en" altLang="zh-CN" sz="2000" dirty="0" err="1">
                <a:latin typeface="Microsoft YaHei" panose="020B0503020204020204" pitchFamily="34" charset="-122"/>
                <a:ea typeface="Microsoft YaHei" panose="020B0503020204020204" pitchFamily="34" charset="-122"/>
              </a:rPr>
              <a:t>server_backend_api.py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“任务上传”接口中创建线程以异步执行计算任务，以实现先返回任务接收消息，再运行计算任务这一逻辑 ；</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893819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样例实现</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45</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122697"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用户交互实现 </a:t>
            </a:r>
          </a:p>
          <a:p>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398" y="1767922"/>
            <a:ext cx="11464897" cy="4654544"/>
          </a:xfrm>
          <a:prstGeom prst="rect">
            <a:avLst/>
          </a:prstGeom>
        </p:spPr>
        <p:txBody>
          <a:bodyPr wrap="square">
            <a:spAutoFit/>
          </a:bodyPr>
          <a:lstStyle/>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用户端的</a:t>
            </a:r>
            <a:r>
              <a:rPr lang="en" altLang="zh-CN" sz="2000" dirty="0">
                <a:latin typeface="Microsoft YaHei" panose="020B0503020204020204" pitchFamily="34" charset="-122"/>
                <a:ea typeface="Microsoft YaHei" panose="020B0503020204020204" pitchFamily="34" charset="-122"/>
              </a:rPr>
              <a:t>Python</a:t>
            </a:r>
            <a:r>
              <a:rPr lang="zh-CN" altLang="en-US" sz="2000" dirty="0">
                <a:latin typeface="Microsoft YaHei" panose="020B0503020204020204" pitchFamily="34" charset="-122"/>
                <a:ea typeface="Microsoft YaHei" panose="020B0503020204020204" pitchFamily="34" charset="-122"/>
              </a:rPr>
              <a:t>命令行交互 </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用户交互实现代码：</a:t>
            </a:r>
            <a:r>
              <a:rPr lang="en" altLang="zh-CN" sz="2000" dirty="0">
                <a:latin typeface="Microsoft YaHei" panose="020B0503020204020204" pitchFamily="34" charset="-122"/>
                <a:ea typeface="Microsoft YaHei" panose="020B0503020204020204" pitchFamily="34" charset="-122"/>
              </a:rPr>
              <a:t>codes/Client/</a:t>
            </a:r>
            <a:r>
              <a:rPr lang="en" altLang="zh-CN" sz="2000" dirty="0" err="1">
                <a:latin typeface="Microsoft YaHei" panose="020B0503020204020204" pitchFamily="34" charset="-122"/>
                <a:ea typeface="Microsoft YaHei" panose="020B0503020204020204" pitchFamily="34" charset="-122"/>
              </a:rPr>
              <a:t>client_interface.py</a:t>
            </a:r>
            <a:r>
              <a:rPr lang="en"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输入服务端</a:t>
            </a:r>
            <a:r>
              <a:rPr lang="en" altLang="zh-CN" sz="2000" dirty="0">
                <a:latin typeface="Microsoft YaHei" panose="020B0503020204020204" pitchFamily="34" charset="-122"/>
                <a:ea typeface="Microsoft YaHei" panose="020B0503020204020204" pitchFamily="34" charset="-122"/>
              </a:rPr>
              <a:t>URL</a:t>
            </a:r>
            <a:r>
              <a:rPr lang="zh-CN" altLang="en-US" sz="2000" dirty="0">
                <a:latin typeface="Microsoft YaHei" panose="020B0503020204020204" pitchFamily="34" charset="-122"/>
                <a:ea typeface="Microsoft YaHei" panose="020B0503020204020204" pitchFamily="34" charset="-122"/>
              </a:rPr>
              <a:t>和本地文件储存路径，会自动加载本地</a:t>
            </a:r>
            <a:r>
              <a:rPr lang="en" altLang="zh-CN" sz="2000" dirty="0">
                <a:latin typeface="Microsoft YaHei" panose="020B0503020204020204" pitchFamily="34" charset="-122"/>
                <a:ea typeface="Microsoft YaHei" panose="020B0503020204020204" pitchFamily="34" charset="-122"/>
              </a:rPr>
              <a:t>RSA</a:t>
            </a:r>
            <a:r>
              <a:rPr lang="zh-CN" altLang="en-US" sz="2000" dirty="0">
                <a:latin typeface="Microsoft YaHei" panose="020B0503020204020204" pitchFamily="34" charset="-122"/>
                <a:ea typeface="Microsoft YaHei" panose="020B0503020204020204" pitchFamily="34" charset="-122"/>
              </a:rPr>
              <a:t>密钥（如本地无密钥文件，会生成密钥并保存至文件），并向服务端请求服务端的密钥，即完成密钥传递流程；</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密钥请求完成后，用户可以根据提示进行任务上传、任务结果获取、任务信息导出为</a:t>
            </a:r>
            <a:r>
              <a:rPr lang="en-US" altLang="zh-CN" sz="2000" dirty="0">
                <a:latin typeface="Microsoft YaHei" panose="020B0503020204020204" pitchFamily="34" charset="-122"/>
                <a:ea typeface="Microsoft YaHei" panose="020B0503020204020204" pitchFamily="34" charset="-122"/>
              </a:rPr>
              <a:t>CSV</a:t>
            </a:r>
            <a:r>
              <a:rPr lang="zh-CN" altLang="en-US" sz="2000" dirty="0">
                <a:latin typeface="Microsoft YaHei" panose="020B0503020204020204" pitchFamily="34" charset="-122"/>
                <a:ea typeface="Microsoft YaHei" panose="020B0503020204020204" pitchFamily="34" charset="-122"/>
              </a:rPr>
              <a:t>和全链获取等操作；</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向服务端的</a:t>
            </a:r>
            <a:r>
              <a:rPr lang="en-US" altLang="zh-CN" sz="2000" dirty="0">
                <a:latin typeface="Microsoft YaHei" panose="020B0503020204020204" pitchFamily="34" charset="-122"/>
                <a:ea typeface="Microsoft YaHei" panose="020B0503020204020204" pitchFamily="34" charset="-122"/>
              </a:rPr>
              <a:t>HTTP</a:t>
            </a:r>
            <a:r>
              <a:rPr lang="zh-CN" altLang="en-US" sz="2000" dirty="0">
                <a:latin typeface="Microsoft YaHei" panose="020B0503020204020204" pitchFamily="34" charset="-122"/>
                <a:ea typeface="Microsoft YaHei" panose="020B0503020204020204" pitchFamily="34" charset="-122"/>
              </a:rPr>
              <a:t>请求与接收、</a:t>
            </a:r>
            <a:r>
              <a:rPr lang="en-US" altLang="zh-CN" sz="2000" dirty="0">
                <a:latin typeface="Microsoft YaHei" panose="020B0503020204020204" pitchFamily="34" charset="-122"/>
                <a:ea typeface="Microsoft YaHei" panose="020B0503020204020204" pitchFamily="34" charset="-122"/>
              </a:rPr>
              <a:t>bytes</a:t>
            </a:r>
            <a:r>
              <a:rPr lang="zh-CN" altLang="en-US" sz="2000" dirty="0">
                <a:latin typeface="Microsoft YaHei" panose="020B0503020204020204" pitchFamily="34" charset="-122"/>
                <a:ea typeface="Microsoft YaHei" panose="020B0503020204020204" pitchFamily="34" charset="-122"/>
              </a:rPr>
              <a:t>数据与</a:t>
            </a:r>
            <a:r>
              <a:rPr lang="en-US" altLang="zh-CN" sz="2000" dirty="0">
                <a:latin typeface="Microsoft YaHei" panose="020B0503020204020204" pitchFamily="34" charset="-122"/>
                <a:ea typeface="Microsoft YaHei" panose="020B0503020204020204" pitchFamily="34" charset="-122"/>
              </a:rPr>
              <a:t>base64</a:t>
            </a:r>
            <a:r>
              <a:rPr lang="zh-CN" altLang="en-US" sz="2000" dirty="0">
                <a:latin typeface="Microsoft YaHei" panose="020B0503020204020204" pitchFamily="34" charset="-122"/>
                <a:ea typeface="Microsoft YaHei" panose="020B0503020204020204" pitchFamily="34" charset="-122"/>
              </a:rPr>
              <a:t>字符间的转换、数据的加解密和</a:t>
            </a:r>
            <a:r>
              <a:rPr lang="en-US" altLang="zh-CN" sz="2000" dirty="0">
                <a:latin typeface="Microsoft YaHei" panose="020B0503020204020204" pitchFamily="34" charset="-122"/>
                <a:ea typeface="Microsoft YaHei" panose="020B0503020204020204" pitchFamily="34" charset="-122"/>
              </a:rPr>
              <a:t>JSON</a:t>
            </a:r>
            <a:r>
              <a:rPr lang="zh-CN" altLang="en-US" sz="2000" dirty="0">
                <a:latin typeface="Microsoft YaHei" panose="020B0503020204020204" pitchFamily="34" charset="-122"/>
                <a:ea typeface="Microsoft YaHei" panose="020B0503020204020204" pitchFamily="34" charset="-122"/>
              </a:rPr>
              <a:t>的打包与解析等底层操作，均在</a:t>
            </a:r>
            <a:r>
              <a:rPr lang="en-US" altLang="zh-CN" sz="2000" dirty="0" err="1">
                <a:latin typeface="Microsoft YaHei" panose="020B0503020204020204" pitchFamily="34" charset="-122"/>
                <a:ea typeface="Microsoft YaHei" panose="020B0503020204020204" pitchFamily="34" charset="-122"/>
              </a:rPr>
              <a:t>client_interface</a:t>
            </a:r>
            <a:r>
              <a:rPr lang="zh-CN" altLang="en-US" sz="2000" dirty="0">
                <a:latin typeface="Microsoft YaHei" panose="020B0503020204020204" pitchFamily="34" charset="-122"/>
                <a:ea typeface="Microsoft YaHei" panose="020B0503020204020204" pitchFamily="34" charset="-122"/>
              </a:rPr>
              <a:t>中封装于各个功能中。用户不需要额外显式地进行这些底层操作；</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83599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样例实现</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46</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779928"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部署与运行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服务端</a:t>
            </a:r>
          </a:p>
          <a:p>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398" y="1767922"/>
            <a:ext cx="6829303" cy="4192879"/>
          </a:xfrm>
          <a:prstGeom prst="rect">
            <a:avLst/>
          </a:prstGeom>
        </p:spPr>
        <p:txBody>
          <a:bodyPr wrap="square">
            <a:spAutoFit/>
          </a:bodyPr>
          <a:lstStyle/>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使用</a:t>
            </a:r>
            <a:r>
              <a:rPr lang="zh-CN" altLang="en" sz="2000" dirty="0">
                <a:latin typeface="Microsoft YaHei" panose="020B0503020204020204" pitchFamily="34" charset="-122"/>
                <a:ea typeface="Microsoft YaHei" panose="020B0503020204020204" pitchFamily="34" charset="-122"/>
              </a:rPr>
              <a:t>官方</a:t>
            </a:r>
            <a:r>
              <a:rPr lang="zh-CN" altLang="en-US" sz="2000" dirty="0">
                <a:latin typeface="Microsoft YaHei" panose="020B0503020204020204" pitchFamily="34" charset="-122"/>
                <a:ea typeface="Microsoft YaHei" panose="020B0503020204020204" pitchFamily="34" charset="-122"/>
              </a:rPr>
              <a:t>给出的</a:t>
            </a:r>
            <a:r>
              <a:rPr lang="en" altLang="zh-CN" sz="2000" dirty="0" err="1">
                <a:latin typeface="Microsoft YaHei" panose="020B0503020204020204" pitchFamily="34" charset="-122"/>
                <a:ea typeface="Microsoft YaHei" panose="020B0503020204020204" pitchFamily="34" charset="-122"/>
              </a:rPr>
              <a:t>Occlum</a:t>
            </a:r>
            <a:r>
              <a:rPr lang="zh-CN" altLang="en-US" sz="2000" dirty="0">
                <a:latin typeface="Microsoft YaHei" panose="020B0503020204020204" pitchFamily="34" charset="-122"/>
                <a:ea typeface="Microsoft YaHei" panose="020B0503020204020204" pitchFamily="34" charset="-122"/>
              </a:rPr>
              <a:t>的</a:t>
            </a:r>
            <a:r>
              <a:rPr lang="en" altLang="zh-CN" sz="2000" dirty="0">
                <a:latin typeface="Microsoft YaHei" panose="020B0503020204020204" pitchFamily="34" charset="-122"/>
                <a:ea typeface="Microsoft YaHei" panose="020B0503020204020204" pitchFamily="34" charset="-122"/>
              </a:rPr>
              <a:t>Ubuntu 18.04</a:t>
            </a:r>
            <a:r>
              <a:rPr lang="zh-CN" altLang="en-US" sz="2000" dirty="0">
                <a:latin typeface="Microsoft YaHei" panose="020B0503020204020204" pitchFamily="34" charset="-122"/>
                <a:ea typeface="Microsoft YaHei" panose="020B0503020204020204" pitchFamily="34" charset="-122"/>
              </a:rPr>
              <a:t>系统</a:t>
            </a:r>
            <a:r>
              <a:rPr lang="en" altLang="zh-CN" sz="2000" dirty="0">
                <a:latin typeface="Microsoft YaHei" panose="020B0503020204020204" pitchFamily="34" charset="-122"/>
                <a:ea typeface="Microsoft YaHei" panose="020B0503020204020204" pitchFamily="34" charset="-122"/>
              </a:rPr>
              <a:t>Docker</a:t>
            </a:r>
            <a:r>
              <a:rPr lang="zh-CN" altLang="en-US" sz="2000" dirty="0">
                <a:latin typeface="Microsoft YaHei" panose="020B0503020204020204" pitchFamily="34" charset="-122"/>
                <a:ea typeface="Microsoft YaHei" panose="020B0503020204020204" pitchFamily="34" charset="-122"/>
              </a:rPr>
              <a:t>镜像；</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拉取并运行镜像实例，将实例</a:t>
            </a:r>
            <a:r>
              <a:rPr lang="en-US" altLang="zh-CN" sz="2000" dirty="0">
                <a:latin typeface="Microsoft YaHei" panose="020B0503020204020204" pitchFamily="34" charset="-122"/>
                <a:ea typeface="Microsoft YaHei" panose="020B0503020204020204" pitchFamily="34" charset="-122"/>
              </a:rPr>
              <a:t>8383</a:t>
            </a:r>
            <a:r>
              <a:rPr lang="zh-CN" altLang="en-US" sz="2000" dirty="0">
                <a:latin typeface="Microsoft YaHei" panose="020B0503020204020204" pitchFamily="34" charset="-122"/>
                <a:ea typeface="Microsoft YaHei" panose="020B0503020204020204" pitchFamily="34" charset="-122"/>
              </a:rPr>
              <a:t>端口映射到宿主机的</a:t>
            </a:r>
            <a:r>
              <a:rPr lang="en-US" altLang="zh-CN" sz="2000" dirty="0">
                <a:latin typeface="Microsoft YaHei" panose="020B0503020204020204" pitchFamily="34" charset="-122"/>
                <a:ea typeface="Microsoft YaHei" panose="020B0503020204020204" pitchFamily="34" charset="-122"/>
              </a:rPr>
              <a:t>8384</a:t>
            </a:r>
            <a:r>
              <a:rPr lang="zh-CN" altLang="en-US" sz="2000" dirty="0">
                <a:latin typeface="Microsoft YaHei" panose="020B0503020204020204" pitchFamily="34" charset="-122"/>
                <a:ea typeface="Microsoft YaHei" panose="020B0503020204020204" pitchFamily="34" charset="-122"/>
              </a:rPr>
              <a:t>端口；</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将服务端代码（</a:t>
            </a:r>
            <a:r>
              <a:rPr lang="en-US" altLang="zh-CN" sz="2000" dirty="0">
                <a:latin typeface="Microsoft YaHei" panose="020B0503020204020204" pitchFamily="34" charset="-122"/>
                <a:ea typeface="Microsoft YaHei" panose="020B0503020204020204" pitchFamily="34" charset="-122"/>
              </a:rPr>
              <a:t>codes/Server </a:t>
            </a:r>
            <a:r>
              <a:rPr lang="zh-CN" altLang="en-US" sz="2000" dirty="0">
                <a:latin typeface="Microsoft YaHei" panose="020B0503020204020204" pitchFamily="34" charset="-122"/>
                <a:ea typeface="Microsoft YaHei" panose="020B0503020204020204" pitchFamily="34" charset="-122"/>
              </a:rPr>
              <a:t>文件夹中的所有代码）拷贝到实例中，按照</a:t>
            </a:r>
            <a:r>
              <a:rPr lang="en-US" altLang="zh-CN" sz="2000" dirty="0" err="1">
                <a:latin typeface="Microsoft YaHei" panose="020B0503020204020204" pitchFamily="34" charset="-122"/>
                <a:ea typeface="Microsoft YaHei" panose="020B0503020204020204" pitchFamily="34" charset="-122"/>
              </a:rPr>
              <a:t>Occlum</a:t>
            </a:r>
            <a:r>
              <a:rPr lang="zh-CN" altLang="en-US" sz="2000" dirty="0">
                <a:latin typeface="Microsoft YaHei" panose="020B0503020204020204" pitchFamily="34" charset="-122"/>
                <a:ea typeface="Microsoft YaHei" panose="020B0503020204020204" pitchFamily="34" charset="-122"/>
              </a:rPr>
              <a:t>官方文档说明，运行服务端接口代码</a:t>
            </a:r>
            <a:r>
              <a:rPr lang="en-US" altLang="zh-CN" sz="2000" dirty="0">
                <a:latin typeface="Microsoft YaHei" panose="020B0503020204020204" pitchFamily="34" charset="-122"/>
                <a:ea typeface="Microsoft YaHei" panose="020B0503020204020204" pitchFamily="34" charset="-122"/>
              </a:rPr>
              <a:t>codes/Server/</a:t>
            </a:r>
            <a:r>
              <a:rPr lang="en-US" altLang="zh-CN" sz="2000" dirty="0" err="1">
                <a:latin typeface="Microsoft YaHei" panose="020B0503020204020204" pitchFamily="34" charset="-122"/>
                <a:ea typeface="Microsoft YaHei" panose="020B0503020204020204" pitchFamily="34" charset="-122"/>
              </a:rPr>
              <a:t>server_backend_api.py</a:t>
            </a:r>
            <a:r>
              <a:rPr lang="zh-CN" altLang="en-US" sz="2000" dirty="0">
                <a:latin typeface="Microsoft YaHei" panose="020B0503020204020204" pitchFamily="34" charset="-122"/>
                <a:ea typeface="Microsoft YaHei" panose="020B0503020204020204" pitchFamily="34" charset="-122"/>
              </a:rPr>
              <a:t>。平台即通过宿主机的</a:t>
            </a:r>
            <a:r>
              <a:rPr lang="en-US" altLang="zh-CN" sz="2000" dirty="0">
                <a:latin typeface="Microsoft YaHei" panose="020B0503020204020204" pitchFamily="34" charset="-122"/>
                <a:ea typeface="Microsoft YaHei" panose="020B0503020204020204" pitchFamily="34" charset="-122"/>
              </a:rPr>
              <a:t>8384</a:t>
            </a:r>
            <a:r>
              <a:rPr lang="zh-CN" altLang="en-US" sz="2000" dirty="0">
                <a:latin typeface="Microsoft YaHei" panose="020B0503020204020204" pitchFamily="34" charset="-122"/>
                <a:ea typeface="Microsoft YaHei" panose="020B0503020204020204" pitchFamily="34" charset="-122"/>
              </a:rPr>
              <a:t>端口对外服务；</a:t>
            </a:r>
            <a:endParaRPr lang="en-US" altLang="zh-CN" sz="2000" dirty="0">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endParaRPr lang="en-US" altLang="zh-CN" sz="2000" dirty="0">
              <a:latin typeface="Microsoft YaHei" panose="020B0503020204020204" pitchFamily="34" charset="-122"/>
              <a:ea typeface="Microsoft YaHei" panose="020B0503020204020204" pitchFamily="34" charset="-122"/>
            </a:endParaRPr>
          </a:p>
        </p:txBody>
      </p:sp>
      <p:pic>
        <p:nvPicPr>
          <p:cNvPr id="13" name="图片 12">
            <a:extLst>
              <a:ext uri="{FF2B5EF4-FFF2-40B4-BE49-F238E27FC236}">
                <a16:creationId xmlns:a16="http://schemas.microsoft.com/office/drawing/2014/main" id="{B468053D-8AE0-3941-8F8D-AE644D4A147F}"/>
              </a:ext>
            </a:extLst>
          </p:cNvPr>
          <p:cNvPicPr/>
          <p:nvPr/>
        </p:nvPicPr>
        <p:blipFill>
          <a:blip r:embed="rId4"/>
          <a:stretch>
            <a:fillRect/>
          </a:stretch>
        </p:blipFill>
        <p:spPr>
          <a:xfrm>
            <a:off x="7362701" y="1448790"/>
            <a:ext cx="4829299" cy="4871560"/>
          </a:xfrm>
          <a:prstGeom prst="rect">
            <a:avLst/>
          </a:prstGeom>
        </p:spPr>
      </p:pic>
    </p:spTree>
    <p:extLst>
      <p:ext uri="{BB962C8B-B14F-4D97-AF65-F5344CB8AC3E}">
        <p14:creationId xmlns:p14="http://schemas.microsoft.com/office/powerpoint/2010/main" val="7810867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样例实现</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47</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779928"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部署与运行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用户端</a:t>
            </a:r>
          </a:p>
          <a:p>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399" y="1767922"/>
            <a:ext cx="11464896" cy="1422890"/>
          </a:xfrm>
          <a:prstGeom prst="rect">
            <a:avLst/>
          </a:prstGeom>
        </p:spPr>
        <p:txBody>
          <a:bodyPr wrap="square">
            <a:spAutoFit/>
          </a:bodyPr>
          <a:lstStyle/>
          <a:p>
            <a:pPr marL="457200" indent="-457200" defTabSz="914377">
              <a:lnSpc>
                <a:spcPct val="150000"/>
              </a:lnSpc>
              <a:buFontTx/>
              <a:buChar char="-"/>
            </a:pPr>
            <a:r>
              <a:rPr lang="zh-CN" altLang="en-US" sz="2000" dirty="0">
                <a:latin typeface="Microsoft YaHei" panose="020B0503020204020204" pitchFamily="34" charset="-122"/>
                <a:ea typeface="Microsoft YaHei" panose="020B0503020204020204" pitchFamily="34" charset="-122"/>
              </a:rPr>
              <a:t>本示例中，在</a:t>
            </a:r>
            <a:r>
              <a:rPr lang="en" altLang="zh-CN" sz="2000" dirty="0">
                <a:latin typeface="Microsoft YaHei" panose="020B0503020204020204" pitchFamily="34" charset="-122"/>
                <a:ea typeface="Microsoft YaHei" panose="020B0503020204020204" pitchFamily="34" charset="-122"/>
              </a:rPr>
              <a:t>Docker</a:t>
            </a:r>
            <a:r>
              <a:rPr lang="zh-CN" altLang="en-US" sz="2000" dirty="0">
                <a:latin typeface="Microsoft YaHei" panose="020B0503020204020204" pitchFamily="34" charset="-122"/>
                <a:ea typeface="Microsoft YaHei" panose="020B0503020204020204" pitchFamily="34" charset="-122"/>
              </a:rPr>
              <a:t>宿主机上运行用户端交互，即运行代码</a:t>
            </a:r>
            <a:r>
              <a:rPr lang="en" altLang="zh-CN" sz="2000" dirty="0">
                <a:latin typeface="Microsoft YaHei" panose="020B0503020204020204" pitchFamily="34" charset="-122"/>
                <a:ea typeface="Microsoft YaHei" panose="020B0503020204020204" pitchFamily="34" charset="-122"/>
              </a:rPr>
              <a:t>codes/Client/</a:t>
            </a:r>
            <a:r>
              <a:rPr lang="en" altLang="zh-CN" sz="2000" dirty="0" err="1">
                <a:latin typeface="Microsoft YaHei" panose="020B0503020204020204" pitchFamily="34" charset="-122"/>
                <a:ea typeface="Microsoft YaHei" panose="020B0503020204020204" pitchFamily="34" charset="-122"/>
              </a:rPr>
              <a:t>client_interface.py</a:t>
            </a:r>
            <a:r>
              <a:rPr lang="zh-CN" altLang="e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根据提示输入服务端</a:t>
            </a:r>
            <a:r>
              <a:rPr lang="en" altLang="zh-CN" sz="2000" dirty="0">
                <a:latin typeface="Microsoft YaHei" panose="020B0503020204020204" pitchFamily="34" charset="-122"/>
                <a:ea typeface="Microsoft YaHei" panose="020B0503020204020204" pitchFamily="34" charset="-122"/>
              </a:rPr>
              <a:t>URL</a:t>
            </a:r>
            <a:r>
              <a:rPr lang="zh-CN" altLang="en-US" sz="2000" dirty="0">
                <a:latin typeface="Microsoft YaHei" panose="020B0503020204020204" pitchFamily="34" charset="-122"/>
                <a:ea typeface="Microsoft YaHei" panose="020B0503020204020204" pitchFamily="34" charset="-122"/>
              </a:rPr>
              <a:t>以及本地文件储存路径；</a:t>
            </a:r>
            <a:endParaRPr lang="en-US" altLang="zh-CN" sz="2000" dirty="0">
              <a:latin typeface="Microsoft YaHei" panose="020B0503020204020204" pitchFamily="34" charset="-122"/>
              <a:ea typeface="Microsoft YaHei" panose="020B0503020204020204" pitchFamily="34" charset="-122"/>
            </a:endParaRPr>
          </a:p>
          <a:p>
            <a:pPr defTabSz="914377">
              <a:lnSpc>
                <a:spcPct val="150000"/>
              </a:lnSpc>
            </a:pPr>
            <a:endParaRPr lang="en-US" altLang="zh-CN" sz="2000" dirty="0">
              <a:latin typeface="Microsoft YaHei" panose="020B0503020204020204" pitchFamily="34" charset="-122"/>
              <a:ea typeface="Microsoft YaHei" panose="020B0503020204020204" pitchFamily="34" charset="-122"/>
            </a:endParaRPr>
          </a:p>
        </p:txBody>
      </p:sp>
      <p:pic>
        <p:nvPicPr>
          <p:cNvPr id="16" name="图片 15">
            <a:extLst>
              <a:ext uri="{FF2B5EF4-FFF2-40B4-BE49-F238E27FC236}">
                <a16:creationId xmlns:a16="http://schemas.microsoft.com/office/drawing/2014/main" id="{CFAF3AE7-ED59-A64D-ADF4-AF88B6001195}"/>
              </a:ext>
            </a:extLst>
          </p:cNvPr>
          <p:cNvPicPr/>
          <p:nvPr/>
        </p:nvPicPr>
        <p:blipFill>
          <a:blip r:embed="rId4"/>
          <a:stretch>
            <a:fillRect/>
          </a:stretch>
        </p:blipFill>
        <p:spPr>
          <a:xfrm>
            <a:off x="1057426" y="2736318"/>
            <a:ext cx="8384971" cy="4074526"/>
          </a:xfrm>
          <a:prstGeom prst="rect">
            <a:avLst/>
          </a:prstGeom>
        </p:spPr>
      </p:pic>
      <p:pic>
        <p:nvPicPr>
          <p:cNvPr id="17" name="图片 16">
            <a:extLst>
              <a:ext uri="{FF2B5EF4-FFF2-40B4-BE49-F238E27FC236}">
                <a16:creationId xmlns:a16="http://schemas.microsoft.com/office/drawing/2014/main" id="{3565DAF3-E942-7143-AAF0-9CFB62D06B69}"/>
              </a:ext>
            </a:extLst>
          </p:cNvPr>
          <p:cNvPicPr/>
          <p:nvPr/>
        </p:nvPicPr>
        <p:blipFill>
          <a:blip r:embed="rId5"/>
          <a:stretch>
            <a:fillRect/>
          </a:stretch>
        </p:blipFill>
        <p:spPr>
          <a:xfrm>
            <a:off x="6791960" y="5147945"/>
            <a:ext cx="5400040" cy="1208405"/>
          </a:xfrm>
          <a:prstGeom prst="rect">
            <a:avLst/>
          </a:prstGeom>
        </p:spPr>
      </p:pic>
    </p:spTree>
    <p:extLst>
      <p:ext uri="{BB962C8B-B14F-4D97-AF65-F5344CB8AC3E}">
        <p14:creationId xmlns:p14="http://schemas.microsoft.com/office/powerpoint/2010/main" val="17020506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样例实现</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48</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797234"/>
            <a:ext cx="2779928"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功能展示</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任务上传</a:t>
            </a:r>
          </a:p>
          <a:p>
            <a:endParaRPr lang="en-US" altLang="zh-CN" sz="2400" dirty="0">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07E76EF0-AA09-B742-8E37-282CB947563E}"/>
              </a:ext>
            </a:extLst>
          </p:cNvPr>
          <p:cNvPicPr/>
          <p:nvPr/>
        </p:nvPicPr>
        <p:blipFill>
          <a:blip r:embed="rId4"/>
          <a:stretch>
            <a:fillRect/>
          </a:stretch>
        </p:blipFill>
        <p:spPr>
          <a:xfrm>
            <a:off x="533400" y="1273034"/>
            <a:ext cx="8598725" cy="4896502"/>
          </a:xfrm>
          <a:prstGeom prst="rect">
            <a:avLst/>
          </a:prstGeom>
        </p:spPr>
      </p:pic>
      <p:pic>
        <p:nvPicPr>
          <p:cNvPr id="22" name="图片 21">
            <a:extLst>
              <a:ext uri="{FF2B5EF4-FFF2-40B4-BE49-F238E27FC236}">
                <a16:creationId xmlns:a16="http://schemas.microsoft.com/office/drawing/2014/main" id="{BE72EBB9-76C7-9142-AEB2-83B0C2450FEC}"/>
              </a:ext>
            </a:extLst>
          </p:cNvPr>
          <p:cNvPicPr/>
          <p:nvPr/>
        </p:nvPicPr>
        <p:blipFill>
          <a:blip r:embed="rId5"/>
          <a:stretch>
            <a:fillRect/>
          </a:stretch>
        </p:blipFill>
        <p:spPr>
          <a:xfrm>
            <a:off x="6791960" y="2411509"/>
            <a:ext cx="5400040" cy="984250"/>
          </a:xfrm>
          <a:prstGeom prst="rect">
            <a:avLst/>
          </a:prstGeom>
        </p:spPr>
      </p:pic>
    </p:spTree>
    <p:extLst>
      <p:ext uri="{BB962C8B-B14F-4D97-AF65-F5344CB8AC3E}">
        <p14:creationId xmlns:p14="http://schemas.microsoft.com/office/powerpoint/2010/main" val="1385146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样例实现</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49</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797003"/>
            <a:ext cx="3486852"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功能展示</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结果区块获取 </a:t>
            </a:r>
          </a:p>
          <a:p>
            <a:endParaRPr lang="en-US" altLang="zh-CN" sz="240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1BF37898-A85D-604E-9FBF-0679901A7173}"/>
              </a:ext>
            </a:extLst>
          </p:cNvPr>
          <p:cNvPicPr/>
          <p:nvPr/>
        </p:nvPicPr>
        <p:blipFill>
          <a:blip r:embed="rId4"/>
          <a:stretch>
            <a:fillRect/>
          </a:stretch>
        </p:blipFill>
        <p:spPr>
          <a:xfrm>
            <a:off x="533400" y="1284281"/>
            <a:ext cx="9845634" cy="4723541"/>
          </a:xfrm>
          <a:prstGeom prst="rect">
            <a:avLst/>
          </a:prstGeom>
        </p:spPr>
      </p:pic>
      <p:pic>
        <p:nvPicPr>
          <p:cNvPr id="17" name="图片 16">
            <a:extLst>
              <a:ext uri="{FF2B5EF4-FFF2-40B4-BE49-F238E27FC236}">
                <a16:creationId xmlns:a16="http://schemas.microsoft.com/office/drawing/2014/main" id="{B0F4E9D1-62ED-144E-B624-52CA26805059}"/>
              </a:ext>
            </a:extLst>
          </p:cNvPr>
          <p:cNvPicPr/>
          <p:nvPr/>
        </p:nvPicPr>
        <p:blipFill>
          <a:blip r:embed="rId5"/>
          <a:stretch>
            <a:fillRect/>
          </a:stretch>
        </p:blipFill>
        <p:spPr>
          <a:xfrm>
            <a:off x="533399" y="6230363"/>
            <a:ext cx="10344397" cy="491112"/>
          </a:xfrm>
          <a:prstGeom prst="rect">
            <a:avLst/>
          </a:prstGeom>
        </p:spPr>
      </p:pic>
    </p:spTree>
    <p:extLst>
      <p:ext uri="{BB962C8B-B14F-4D97-AF65-F5344CB8AC3E}">
        <p14:creationId xmlns:p14="http://schemas.microsoft.com/office/powerpoint/2010/main" val="2302576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5</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954655"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现有云计算平台做法</a:t>
            </a:r>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400" y="1767922"/>
            <a:ext cx="7086600" cy="1891287"/>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Segoe UI"/>
                <a:ea typeface="微软雅黑"/>
              </a:rPr>
              <a:t>物理机器上运行多个相互隔离的虚拟机实例；</a:t>
            </a:r>
            <a:endParaRPr lang="en-US" altLang="zh-CN" sz="2000" dirty="0">
              <a:solidFill>
                <a:prstClr val="black"/>
              </a:solidFill>
              <a:latin typeface="Segoe UI"/>
              <a:ea typeface="微软雅黑"/>
            </a:endParaRPr>
          </a:p>
          <a:p>
            <a:pPr marL="457200" indent="-457200" defTabSz="914377">
              <a:lnSpc>
                <a:spcPct val="150000"/>
              </a:lnSpc>
              <a:buFontTx/>
              <a:buChar char="-"/>
            </a:pPr>
            <a:r>
              <a:rPr lang="zh-CN" altLang="en-US" sz="2000" dirty="0">
                <a:solidFill>
                  <a:prstClr val="black"/>
                </a:solidFill>
                <a:latin typeface="Segoe UI"/>
                <a:ea typeface="微软雅黑"/>
              </a:rPr>
              <a:t>用户选择机器配置，平台分配对应资源；</a:t>
            </a:r>
            <a:endParaRPr lang="en-US" altLang="zh-CN" sz="2000" dirty="0">
              <a:solidFill>
                <a:prstClr val="black"/>
              </a:solidFill>
              <a:latin typeface="Segoe UI"/>
              <a:ea typeface="微软雅黑"/>
            </a:endParaRPr>
          </a:p>
          <a:p>
            <a:pPr marL="457200" indent="-457200" defTabSz="914377">
              <a:lnSpc>
                <a:spcPct val="150000"/>
              </a:lnSpc>
              <a:buFontTx/>
              <a:buChar char="-"/>
            </a:pPr>
            <a:r>
              <a:rPr lang="zh-CN" altLang="en-US" sz="2000" dirty="0">
                <a:solidFill>
                  <a:prstClr val="black"/>
                </a:solidFill>
                <a:latin typeface="Segoe UI"/>
                <a:ea typeface="微软雅黑"/>
              </a:rPr>
              <a:t>用户体验等同于在使用一个操作系统（命令行）；</a:t>
            </a:r>
            <a:endParaRPr lang="en-US" altLang="zh-CN" sz="2000" dirty="0">
              <a:solidFill>
                <a:prstClr val="black"/>
              </a:solidFill>
              <a:latin typeface="Segoe UI"/>
              <a:ea typeface="微软雅黑"/>
            </a:endParaRPr>
          </a:p>
          <a:p>
            <a:pPr defTabSz="914377">
              <a:lnSpc>
                <a:spcPct val="150000"/>
              </a:lnSpc>
            </a:pPr>
            <a:endParaRPr lang="en-US" altLang="zh-CN" sz="2000" dirty="0">
              <a:solidFill>
                <a:prstClr val="black"/>
              </a:solidFill>
              <a:latin typeface="Segoe UI"/>
              <a:ea typeface="微软雅黑"/>
            </a:endParaRPr>
          </a:p>
        </p:txBody>
      </p:sp>
      <p:pic>
        <p:nvPicPr>
          <p:cNvPr id="16" name="图片 15">
            <a:extLst>
              <a:ext uri="{FF2B5EF4-FFF2-40B4-BE49-F238E27FC236}">
                <a16:creationId xmlns:a16="http://schemas.microsoft.com/office/drawing/2014/main" id="{9FB3CBAE-A582-4044-A7D6-1575C8F2882B}"/>
              </a:ext>
            </a:extLst>
          </p:cNvPr>
          <p:cNvPicPr>
            <a:picLocks noChangeAspect="1"/>
          </p:cNvPicPr>
          <p:nvPr/>
        </p:nvPicPr>
        <p:blipFill>
          <a:blip r:embed="rId4"/>
          <a:stretch>
            <a:fillRect/>
          </a:stretch>
        </p:blipFill>
        <p:spPr>
          <a:xfrm>
            <a:off x="6844330" y="683930"/>
            <a:ext cx="4521645" cy="5645522"/>
          </a:xfrm>
          <a:prstGeom prst="rect">
            <a:avLst/>
          </a:prstGeom>
        </p:spPr>
      </p:pic>
    </p:spTree>
    <p:extLst>
      <p:ext uri="{BB962C8B-B14F-4D97-AF65-F5344CB8AC3E}">
        <p14:creationId xmlns:p14="http://schemas.microsoft.com/office/powerpoint/2010/main" val="35527558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样例实现</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50</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797003"/>
            <a:ext cx="3395481"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功能展示</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任务信息导出</a:t>
            </a:r>
          </a:p>
          <a:p>
            <a:endParaRPr lang="en-US" altLang="zh-CN" sz="2400" dirty="0">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D7FE0662-9D92-2C43-B1B9-87BEAC9F6FC9}"/>
              </a:ext>
            </a:extLst>
          </p:cNvPr>
          <p:cNvPicPr/>
          <p:nvPr/>
        </p:nvPicPr>
        <p:blipFill>
          <a:blip r:embed="rId4"/>
          <a:stretch>
            <a:fillRect/>
          </a:stretch>
        </p:blipFill>
        <p:spPr>
          <a:xfrm>
            <a:off x="644070" y="1314713"/>
            <a:ext cx="5558643" cy="3306438"/>
          </a:xfrm>
          <a:prstGeom prst="rect">
            <a:avLst/>
          </a:prstGeom>
        </p:spPr>
      </p:pic>
      <p:pic>
        <p:nvPicPr>
          <p:cNvPr id="21" name="图片 20">
            <a:extLst>
              <a:ext uri="{FF2B5EF4-FFF2-40B4-BE49-F238E27FC236}">
                <a16:creationId xmlns:a16="http://schemas.microsoft.com/office/drawing/2014/main" id="{D9152A91-575D-E943-A31D-835A08A766C6}"/>
              </a:ext>
            </a:extLst>
          </p:cNvPr>
          <p:cNvPicPr/>
          <p:nvPr/>
        </p:nvPicPr>
        <p:blipFill>
          <a:blip r:embed="rId5"/>
          <a:stretch>
            <a:fillRect/>
          </a:stretch>
        </p:blipFill>
        <p:spPr>
          <a:xfrm>
            <a:off x="644070" y="4972606"/>
            <a:ext cx="10174351" cy="786926"/>
          </a:xfrm>
          <a:prstGeom prst="rect">
            <a:avLst/>
          </a:prstGeom>
        </p:spPr>
      </p:pic>
    </p:spTree>
    <p:extLst>
      <p:ext uri="{BB962C8B-B14F-4D97-AF65-F5344CB8AC3E}">
        <p14:creationId xmlns:p14="http://schemas.microsoft.com/office/powerpoint/2010/main" val="3323377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样例实现</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51</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797003"/>
            <a:ext cx="2779928" cy="830997"/>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功能展示</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全链获取</a:t>
            </a:r>
          </a:p>
          <a:p>
            <a:endParaRPr lang="en-US" altLang="zh-CN" sz="240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CC5B7F82-7797-A24B-9979-C7F4658B66B3}"/>
              </a:ext>
            </a:extLst>
          </p:cNvPr>
          <p:cNvPicPr/>
          <p:nvPr/>
        </p:nvPicPr>
        <p:blipFill>
          <a:blip r:embed="rId4"/>
          <a:stretch>
            <a:fillRect/>
          </a:stretch>
        </p:blipFill>
        <p:spPr>
          <a:xfrm>
            <a:off x="644070" y="1302194"/>
            <a:ext cx="5756730" cy="3559480"/>
          </a:xfrm>
          <a:prstGeom prst="rect">
            <a:avLst/>
          </a:prstGeom>
        </p:spPr>
      </p:pic>
      <p:pic>
        <p:nvPicPr>
          <p:cNvPr id="17" name="图片 16">
            <a:extLst>
              <a:ext uri="{FF2B5EF4-FFF2-40B4-BE49-F238E27FC236}">
                <a16:creationId xmlns:a16="http://schemas.microsoft.com/office/drawing/2014/main" id="{0BFF19B2-7829-5C42-96AA-5A6C636E133A}"/>
              </a:ext>
            </a:extLst>
          </p:cNvPr>
          <p:cNvPicPr/>
          <p:nvPr/>
        </p:nvPicPr>
        <p:blipFill>
          <a:blip r:embed="rId5"/>
          <a:stretch>
            <a:fillRect/>
          </a:stretch>
        </p:blipFill>
        <p:spPr>
          <a:xfrm>
            <a:off x="644070" y="5051862"/>
            <a:ext cx="10709730" cy="454974"/>
          </a:xfrm>
          <a:prstGeom prst="rect">
            <a:avLst/>
          </a:prstGeom>
        </p:spPr>
      </p:pic>
      <p:pic>
        <p:nvPicPr>
          <p:cNvPr id="22" name="图片 21">
            <a:extLst>
              <a:ext uri="{FF2B5EF4-FFF2-40B4-BE49-F238E27FC236}">
                <a16:creationId xmlns:a16="http://schemas.microsoft.com/office/drawing/2014/main" id="{6E154818-A589-274F-BEC6-76249883A075}"/>
              </a:ext>
            </a:extLst>
          </p:cNvPr>
          <p:cNvPicPr/>
          <p:nvPr/>
        </p:nvPicPr>
        <p:blipFill>
          <a:blip r:embed="rId6"/>
          <a:stretch>
            <a:fillRect/>
          </a:stretch>
        </p:blipFill>
        <p:spPr>
          <a:xfrm>
            <a:off x="588009" y="5657705"/>
            <a:ext cx="11501072" cy="698645"/>
          </a:xfrm>
          <a:prstGeom prst="rect">
            <a:avLst/>
          </a:prstGeom>
        </p:spPr>
      </p:pic>
    </p:spTree>
    <p:extLst>
      <p:ext uri="{BB962C8B-B14F-4D97-AF65-F5344CB8AC3E}">
        <p14:creationId xmlns:p14="http://schemas.microsoft.com/office/powerpoint/2010/main" val="26143718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36D98B46-CE3A-4AA9-903D-47BD7C82325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p:blipFill>
        <p:spPr>
          <a:xfrm>
            <a:off x="6321176" y="2686649"/>
            <a:ext cx="5870824" cy="1542449"/>
          </a:xfrm>
          <a:prstGeom prst="rect">
            <a:avLst/>
          </a:prstGeom>
        </p:spPr>
      </p:pic>
      <p:sp>
        <p:nvSpPr>
          <p:cNvPr id="17" name="矩形 16">
            <a:extLst>
              <a:ext uri="{FF2B5EF4-FFF2-40B4-BE49-F238E27FC236}">
                <a16:creationId xmlns:a16="http://schemas.microsoft.com/office/drawing/2014/main" id="{ACB31ABC-8E94-49F0-8546-8F4D33B731C7}"/>
              </a:ext>
            </a:extLst>
          </p:cNvPr>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7" name="矩形 6"/>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7</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4" name="文本框 13">
            <a:extLst>
              <a:ext uri="{FF2B5EF4-FFF2-40B4-BE49-F238E27FC236}">
                <a16:creationId xmlns:a16="http://schemas.microsoft.com/office/drawing/2014/main" id="{3F7DD23C-F4C8-4741-B33C-3CE1C2A9F309}"/>
              </a:ext>
            </a:extLst>
          </p:cNvPr>
          <p:cNvSpPr txBox="1"/>
          <p:nvPr/>
        </p:nvSpPr>
        <p:spPr>
          <a:xfrm>
            <a:off x="2950335" y="2903577"/>
            <a:ext cx="4416586" cy="1107992"/>
          </a:xfrm>
          <a:prstGeom prst="rect">
            <a:avLst/>
          </a:prstGeom>
          <a:noFill/>
        </p:spPr>
        <p:txBody>
          <a:bodyPr wrap="none" lIns="91436" tIns="45718" rIns="91436" bIns="45718" rtlCol="0">
            <a:spAutoFit/>
          </a:bodyPr>
          <a:lstStyle/>
          <a:p>
            <a:r>
              <a:rPr lang="zh-CN" altLang="en-US" sz="6600" dirty="0">
                <a:solidFill>
                  <a:schemeClr val="bg1"/>
                </a:solidFill>
                <a:latin typeface="微软雅黑" panose="020B0503020204020204" pitchFamily="34" charset="-122"/>
                <a:ea typeface="微软雅黑" panose="020B0503020204020204" pitchFamily="34" charset="-122"/>
              </a:rPr>
              <a:t>问题与展望</a:t>
            </a:r>
          </a:p>
        </p:txBody>
      </p:sp>
      <p:pic>
        <p:nvPicPr>
          <p:cNvPr id="12" name="图片 11">
            <a:extLst>
              <a:ext uri="{FF2B5EF4-FFF2-40B4-BE49-F238E27FC236}">
                <a16:creationId xmlns:a16="http://schemas.microsoft.com/office/drawing/2014/main" id="{6450C612-A6B0-44BB-87F2-C2499CEA87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
        <p:nvSpPr>
          <p:cNvPr id="3" name="灯片编号占位符 2">
            <a:extLst>
              <a:ext uri="{FF2B5EF4-FFF2-40B4-BE49-F238E27FC236}">
                <a16:creationId xmlns:a16="http://schemas.microsoft.com/office/drawing/2014/main" id="{E85DA553-714E-D04E-92FD-BD41825BC982}"/>
              </a:ext>
            </a:extLst>
          </p:cNvPr>
          <p:cNvSpPr>
            <a:spLocks noGrp="1"/>
          </p:cNvSpPr>
          <p:nvPr>
            <p:ph type="sldNum" sz="quarter" idx="12"/>
          </p:nvPr>
        </p:nvSpPr>
        <p:spPr/>
        <p:txBody>
          <a:bodyPr/>
          <a:lstStyle/>
          <a:p>
            <a:fld id="{01635508-54A0-4FB0-A4C5-6467DE85E924}" type="slidenum">
              <a:rPr lang="zh-CN" altLang="en-US" smtClean="0"/>
              <a:pPr/>
              <a:t>52</a:t>
            </a:fld>
            <a:endParaRPr lang="zh-CN" altLang="en-US"/>
          </a:p>
        </p:txBody>
      </p:sp>
    </p:spTree>
    <p:extLst>
      <p:ext uri="{BB962C8B-B14F-4D97-AF65-F5344CB8AC3E}">
        <p14:creationId xmlns:p14="http://schemas.microsoft.com/office/powerpoint/2010/main" val="11509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7</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问题与展望</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53</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现存问题</a:t>
            </a:r>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400" y="1767922"/>
            <a:ext cx="11128170" cy="2346220"/>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服务端如何只对特定用户提供服务；</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密钥传递的过程可能存在中间人攻击；</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平台没有任何信息会持久化保存在磁盘上，需要设备有足够的</a:t>
            </a:r>
            <a:r>
              <a:rPr lang="en-US" altLang="zh-CN" sz="2000" dirty="0">
                <a:solidFill>
                  <a:prstClr val="black"/>
                </a:solidFill>
                <a:latin typeface="Microsoft YaHei" panose="020B0503020204020204" pitchFamily="34" charset="-122"/>
                <a:ea typeface="Microsoft YaHei" panose="020B0503020204020204" pitchFamily="34" charset="-122"/>
              </a:rPr>
              <a:t>CPU</a:t>
            </a:r>
            <a:r>
              <a:rPr lang="zh-CN" altLang="en-US" sz="2000" dirty="0">
                <a:solidFill>
                  <a:prstClr val="black"/>
                </a:solidFill>
                <a:latin typeface="Microsoft YaHei" panose="020B0503020204020204" pitchFamily="34" charset="-122"/>
                <a:ea typeface="Microsoft YaHei" panose="020B0503020204020204" pitchFamily="34" charset="-122"/>
              </a:rPr>
              <a:t>和内存配置，且设备故障后难以恢复；</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目前</a:t>
            </a:r>
            <a:r>
              <a:rPr lang="en" altLang="zh-CN" sz="2000" dirty="0" err="1">
                <a:solidFill>
                  <a:prstClr val="black"/>
                </a:solidFill>
                <a:latin typeface="Microsoft YaHei" panose="020B0503020204020204" pitchFamily="34" charset="-122"/>
                <a:ea typeface="Microsoft YaHei" panose="020B0503020204020204" pitchFamily="34" charset="-122"/>
              </a:rPr>
              <a:t>Occlum</a:t>
            </a:r>
            <a:r>
              <a:rPr lang="en" altLang="zh-CN" sz="2000" dirty="0">
                <a:solidFill>
                  <a:prstClr val="black"/>
                </a:solidFill>
                <a:latin typeface="Microsoft YaHei" panose="020B0503020204020204" pitchFamily="34" charset="-122"/>
                <a:ea typeface="Microsoft YaHei" panose="020B0503020204020204" pitchFamily="34" charset="-122"/>
              </a:rPr>
              <a:t> </a:t>
            </a:r>
            <a:r>
              <a:rPr lang="zh-CN" altLang="en" sz="2000" dirty="0">
                <a:solidFill>
                  <a:prstClr val="black"/>
                </a:solidFill>
                <a:latin typeface="Microsoft YaHei" panose="020B0503020204020204" pitchFamily="34" charset="-122"/>
                <a:ea typeface="Microsoft YaHei" panose="020B0503020204020204" pitchFamily="34" charset="-122"/>
              </a:rPr>
              <a:t>不支持</a:t>
            </a:r>
            <a:r>
              <a:rPr lang="en" altLang="zh-CN" sz="2000" dirty="0">
                <a:solidFill>
                  <a:prstClr val="black"/>
                </a:solidFill>
                <a:latin typeface="Microsoft YaHei" panose="020B0503020204020204" pitchFamily="34" charset="-122"/>
                <a:ea typeface="Microsoft YaHei" panose="020B0503020204020204" pitchFamily="34" charset="-122"/>
              </a:rPr>
              <a:t>TEE</a:t>
            </a:r>
            <a:r>
              <a:rPr lang="zh-CN" altLang="en-US" sz="2000" dirty="0">
                <a:solidFill>
                  <a:prstClr val="black"/>
                </a:solidFill>
                <a:latin typeface="Microsoft YaHei" panose="020B0503020204020204" pitchFamily="34" charset="-122"/>
                <a:ea typeface="Microsoft YaHei" panose="020B0503020204020204" pitchFamily="34" charset="-122"/>
              </a:rPr>
              <a:t>中的进程随意产生子进程；</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137937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7</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问题与展望</a:t>
            </a:r>
          </a:p>
        </p:txBody>
      </p:sp>
      <p:grpSp>
        <p:nvGrpSpPr>
          <p:cNvPr id="15" name="组合 14"/>
          <p:cNvGrpSpPr/>
          <p:nvPr/>
        </p:nvGrpSpPr>
        <p:grpSpPr>
          <a:xfrm>
            <a:off x="2937669" y="217491"/>
            <a:ext cx="9743228"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54</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80021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展望</a:t>
            </a:r>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400" y="1767922"/>
            <a:ext cx="11128170" cy="3731214"/>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在平台中加入规则，持特定</a:t>
            </a:r>
            <a:r>
              <a:rPr lang="en-US" altLang="zh-CN" sz="2000" dirty="0">
                <a:solidFill>
                  <a:prstClr val="black"/>
                </a:solidFill>
                <a:latin typeface="Microsoft YaHei" panose="020B0503020204020204" pitchFamily="34" charset="-122"/>
                <a:ea typeface="Microsoft YaHei" panose="020B0503020204020204" pitchFamily="34" charset="-122"/>
              </a:rPr>
              <a:t>IP</a:t>
            </a:r>
            <a:r>
              <a:rPr lang="zh-CN" altLang="en-US" sz="2000">
                <a:solidFill>
                  <a:prstClr val="black"/>
                </a:solidFill>
                <a:latin typeface="Microsoft YaHei" panose="020B0503020204020204" pitchFamily="34" charset="-122"/>
                <a:ea typeface="Microsoft YaHei" panose="020B0503020204020204" pitchFamily="34" charset="-122"/>
              </a:rPr>
              <a:t>或特定</a:t>
            </a:r>
            <a:r>
              <a:rPr lang="zh-CN" altLang="en-US" sz="2000" dirty="0">
                <a:solidFill>
                  <a:prstClr val="black"/>
                </a:solidFill>
                <a:latin typeface="Microsoft YaHei" panose="020B0503020204020204" pitchFamily="34" charset="-122"/>
                <a:ea typeface="Microsoft YaHei" panose="020B0503020204020204" pitchFamily="34" charset="-122"/>
              </a:rPr>
              <a:t>密钥的用户方可</a:t>
            </a:r>
            <a:r>
              <a:rPr lang="zh-CN" altLang="en-US" sz="2000">
                <a:solidFill>
                  <a:prstClr val="black"/>
                </a:solidFill>
                <a:latin typeface="Microsoft YaHei" panose="020B0503020204020204" pitchFamily="34" charset="-122"/>
                <a:ea typeface="Microsoft YaHei" panose="020B0503020204020204" pitchFamily="34" charset="-122"/>
              </a:rPr>
              <a:t>使用平台；</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平台代码开源，利用社区力量改进平台，还能让平台的认同性更高。任何想提供计算服务的个体都可以下载源码运行平台成为服务提供方。</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开源社区充当可靠机构签发证书 ，以防止中间人攻击；</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开源社区设置名单，公布那些规范运行本平台以提供计算服务的个体，相当于一种认证；</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后续考虑一种恢复机制，在设备断电或故障后，从用户端获取信息以恢复平台；</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en" altLang="zh-CN" sz="2000" dirty="0" err="1">
                <a:solidFill>
                  <a:prstClr val="black"/>
                </a:solidFill>
                <a:latin typeface="Microsoft YaHei" panose="020B0503020204020204" pitchFamily="34" charset="-122"/>
                <a:ea typeface="Microsoft YaHei" panose="020B0503020204020204" pitchFamily="34" charset="-122"/>
              </a:rPr>
              <a:t>Occlum</a:t>
            </a:r>
            <a:r>
              <a:rPr lang="zh-CN" altLang="en-US" sz="2000" dirty="0">
                <a:solidFill>
                  <a:prstClr val="black"/>
                </a:solidFill>
                <a:latin typeface="Microsoft YaHei" panose="020B0503020204020204" pitchFamily="34" charset="-122"/>
                <a:ea typeface="Microsoft YaHei" panose="020B0503020204020204" pitchFamily="34" charset="-122"/>
              </a:rPr>
              <a:t>后续的迭代版本可能会对</a:t>
            </a:r>
            <a:r>
              <a:rPr lang="en" altLang="zh-CN" sz="2000" dirty="0">
                <a:solidFill>
                  <a:prstClr val="black"/>
                </a:solidFill>
                <a:latin typeface="Microsoft YaHei" panose="020B0503020204020204" pitchFamily="34" charset="-122"/>
                <a:ea typeface="Microsoft YaHei" panose="020B0503020204020204" pitchFamily="34" charset="-122"/>
              </a:rPr>
              <a:t>TEE</a:t>
            </a:r>
            <a:r>
              <a:rPr lang="zh-CN" altLang="en-US" sz="2000" dirty="0">
                <a:solidFill>
                  <a:prstClr val="black"/>
                </a:solidFill>
                <a:latin typeface="Microsoft YaHei" panose="020B0503020204020204" pitchFamily="34" charset="-122"/>
                <a:ea typeface="Microsoft YaHei" panose="020B0503020204020204" pitchFamily="34" charset="-122"/>
              </a:rPr>
              <a:t>中进程产生子进程有很好的支持；</a:t>
            </a:r>
          </a:p>
          <a:p>
            <a:pPr marL="457200" indent="-457200" defTabSz="914377">
              <a:lnSpc>
                <a:spcPct val="150000"/>
              </a:lnSpc>
              <a:buFontTx/>
              <a:buChar char="-"/>
            </a:pP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71911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5400000">
            <a:off x="-2611658" y="2611657"/>
            <a:ext cx="6858001" cy="1634689"/>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6" name="矩形 5"/>
          <p:cNvSpPr/>
          <p:nvPr/>
        </p:nvSpPr>
        <p:spPr>
          <a:xfrm rot="5400000">
            <a:off x="-1663229" y="3390448"/>
            <a:ext cx="6858001" cy="7710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27377" y="247904"/>
            <a:ext cx="1015663" cy="3195940"/>
          </a:xfrm>
          <a:prstGeom prst="rect">
            <a:avLst/>
          </a:prstGeom>
          <a:noFill/>
        </p:spPr>
        <p:txBody>
          <a:bodyPr vert="eaVert" wrap="square" rtlCol="0">
            <a:spAutoFit/>
          </a:bodyPr>
          <a:lstStyle/>
          <a:p>
            <a:pPr algn="dist"/>
            <a:r>
              <a:rPr lang="zh-CN" altLang="en-US" sz="5400" b="1" dirty="0">
                <a:solidFill>
                  <a:schemeClr val="bg1"/>
                </a:solidFill>
                <a:latin typeface="微软雅黑" panose="020B0503020204020204" pitchFamily="34" charset="-122"/>
                <a:ea typeface="微软雅黑" panose="020B0503020204020204" pitchFamily="34" charset="-122"/>
              </a:rPr>
              <a:t>导师致谢</a:t>
            </a:r>
          </a:p>
        </p:txBody>
      </p:sp>
      <p:pic>
        <p:nvPicPr>
          <p:cNvPr id="21" name="图片 20">
            <a:extLst>
              <a:ext uri="{FF2B5EF4-FFF2-40B4-BE49-F238E27FC236}">
                <a16:creationId xmlns:a16="http://schemas.microsoft.com/office/drawing/2014/main" id="{580A18F4-AFAB-4D25-8308-905D685404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
        <p:nvSpPr>
          <p:cNvPr id="4" name="灯片编号占位符 3">
            <a:extLst>
              <a:ext uri="{FF2B5EF4-FFF2-40B4-BE49-F238E27FC236}">
                <a16:creationId xmlns:a16="http://schemas.microsoft.com/office/drawing/2014/main" id="{E5166509-FD13-5A44-A969-5A63563AA6F8}"/>
              </a:ext>
            </a:extLst>
          </p:cNvPr>
          <p:cNvSpPr>
            <a:spLocks noGrp="1"/>
          </p:cNvSpPr>
          <p:nvPr>
            <p:ph type="sldNum" sz="quarter" idx="12"/>
          </p:nvPr>
        </p:nvSpPr>
        <p:spPr/>
        <p:txBody>
          <a:bodyPr/>
          <a:lstStyle/>
          <a:p>
            <a:fld id="{01635508-54A0-4FB0-A4C5-6467DE85E924}" type="slidenum">
              <a:rPr lang="zh-CN" altLang="en-US" smtClean="0"/>
              <a:pPr/>
              <a:t>55</a:t>
            </a:fld>
            <a:endParaRPr lang="zh-CN" altLang="en-US" dirty="0"/>
          </a:p>
        </p:txBody>
      </p:sp>
      <p:sp>
        <p:nvSpPr>
          <p:cNvPr id="16" name="矩形 15">
            <a:extLst>
              <a:ext uri="{FF2B5EF4-FFF2-40B4-BE49-F238E27FC236}">
                <a16:creationId xmlns:a16="http://schemas.microsoft.com/office/drawing/2014/main" id="{0616B368-D96C-A249-BC45-19A2496A969A}"/>
              </a:ext>
            </a:extLst>
          </p:cNvPr>
          <p:cNvSpPr/>
          <p:nvPr/>
        </p:nvSpPr>
        <p:spPr>
          <a:xfrm>
            <a:off x="2070419" y="1754325"/>
            <a:ext cx="9297621" cy="2807885"/>
          </a:xfrm>
          <a:prstGeom prst="rect">
            <a:avLst/>
          </a:prstGeom>
        </p:spPr>
        <p:txBody>
          <a:bodyPr wrap="square">
            <a:spAutoFit/>
          </a:bodyPr>
          <a:lstStyle/>
          <a:p>
            <a:pPr indent="279400" algn="just">
              <a:lnSpc>
                <a:spcPct val="150000"/>
              </a:lnSpc>
              <a:spcAft>
                <a:spcPts val="0"/>
              </a:spcAft>
            </a:pP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在毕业设计完成之际，首先要感谢</a:t>
            </a:r>
            <a:r>
              <a:rPr lang="zh-CN" altLang="zh-CN" sz="2000" b="1" kern="100" dirty="0">
                <a:latin typeface="Microsoft YaHei" panose="020B0503020204020204" pitchFamily="34" charset="-122"/>
                <a:ea typeface="Microsoft YaHei" panose="020B0503020204020204" pitchFamily="34" charset="-122"/>
                <a:cs typeface="Times New Roman" panose="02020603050405020304" pitchFamily="18" charset="0"/>
              </a:rPr>
              <a:t>郑子彬老师</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和</a:t>
            </a:r>
            <a:r>
              <a:rPr lang="zh-CN" altLang="zh-CN" sz="2000" b="1" kern="100" dirty="0">
                <a:latin typeface="Microsoft YaHei" panose="020B0503020204020204" pitchFamily="34" charset="-122"/>
                <a:ea typeface="Microsoft YaHei" panose="020B0503020204020204" pitchFamily="34" charset="-122"/>
                <a:cs typeface="Times New Roman" panose="02020603050405020304" pitchFamily="18" charset="0"/>
              </a:rPr>
              <a:t>陈武辉老师</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在毕业设计中给予我的指导。没有两位老师的辛勤教导，我就无法用毕业设计为我的本科学习画上完美的句号。</a:t>
            </a:r>
          </a:p>
          <a:p>
            <a:pPr>
              <a:lnSpc>
                <a:spcPct val="150000"/>
              </a:lnSpc>
            </a:pPr>
            <a:r>
              <a:rPr lang="zh-CN" altLang="en-US" sz="2000" dirty="0">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000" dirty="0">
                <a:latin typeface="Microsoft YaHei" panose="020B0503020204020204" pitchFamily="34" charset="-122"/>
                <a:ea typeface="Microsoft YaHei" panose="020B0503020204020204" pitchFamily="34" charset="-122"/>
                <a:cs typeface="Times New Roman" panose="02020603050405020304" pitchFamily="18" charset="0"/>
              </a:rPr>
              <a:t>感谢大学四年来的每一位老师。尤其是</a:t>
            </a:r>
            <a:r>
              <a:rPr lang="zh-CN" altLang="zh-CN" sz="2000" b="1" dirty="0">
                <a:latin typeface="Microsoft YaHei" panose="020B0503020204020204" pitchFamily="34" charset="-122"/>
                <a:ea typeface="Microsoft YaHei" panose="020B0503020204020204" pitchFamily="34" charset="-122"/>
                <a:cs typeface="Times New Roman" panose="02020603050405020304" pitchFamily="18" charset="0"/>
              </a:rPr>
              <a:t>余阳老师、潘茂林老师、张雨浓老师、权小军老师</a:t>
            </a:r>
            <a:r>
              <a:rPr lang="zh-CN" altLang="en-US" sz="2000" dirty="0">
                <a:latin typeface="Microsoft YaHei" panose="020B0503020204020204" pitchFamily="34" charset="-122"/>
                <a:ea typeface="Microsoft YaHei" panose="020B0503020204020204" pitchFamily="34" charset="-122"/>
                <a:cs typeface="Times New Roman" panose="02020603050405020304" pitchFamily="18" charset="0"/>
              </a:rPr>
              <a:t>和</a:t>
            </a:r>
            <a:r>
              <a:rPr lang="zh-CN" altLang="zh-CN" sz="2000" b="1" dirty="0">
                <a:latin typeface="Microsoft YaHei" panose="020B0503020204020204" pitchFamily="34" charset="-122"/>
                <a:ea typeface="Microsoft YaHei" panose="020B0503020204020204" pitchFamily="34" charset="-122"/>
                <a:cs typeface="Times New Roman" panose="02020603050405020304" pitchFamily="18" charset="0"/>
              </a:rPr>
              <a:t>衣杨老师</a:t>
            </a:r>
            <a:r>
              <a:rPr lang="zh-CN" altLang="zh-CN" sz="2000" dirty="0">
                <a:latin typeface="Microsoft YaHei" panose="020B0503020204020204" pitchFamily="34" charset="-122"/>
                <a:ea typeface="Microsoft YaHei" panose="020B0503020204020204" pitchFamily="34" charset="-122"/>
                <a:cs typeface="Times New Roman" panose="02020603050405020304" pitchFamily="18" charset="0"/>
              </a:rPr>
              <a:t>（按照认识的先后顺序排列），感谢老师们对我的赏识，并且也感谢老师们启发我，让我确定了学习与工作的兴趣方向。</a:t>
            </a:r>
            <a:r>
              <a:rPr lang="zh-CN" altLang="zh-CN" sz="2000" dirty="0">
                <a:latin typeface="Microsoft YaHei" panose="020B0503020204020204" pitchFamily="34" charset="-122"/>
                <a:ea typeface="Microsoft YaHei" panose="020B0503020204020204" pitchFamily="34" charset="-122"/>
              </a:rPr>
              <a:t> </a:t>
            </a:r>
            <a:endParaRPr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839395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7"/>
            <a:ext cx="12192000" cy="242661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0800000">
            <a:off x="0" y="2493941"/>
            <a:ext cx="12192000" cy="7069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536239" y="3909427"/>
            <a:ext cx="5119523" cy="1107996"/>
          </a:xfrm>
          <a:prstGeom prst="rect">
            <a:avLst/>
          </a:prstGeom>
          <a:noFill/>
        </p:spPr>
        <p:txBody>
          <a:bodyPr wrap="square" rtlCol="0">
            <a:spAutoFit/>
          </a:bodyPr>
          <a:lstStyle/>
          <a:p>
            <a:pPr algn="ctr"/>
            <a:r>
              <a:rPr lang="zh-CN" altLang="en-US" sz="6600" b="1" dirty="0">
                <a:solidFill>
                  <a:srgbClr val="014924"/>
                </a:solidFill>
                <a:latin typeface="微软雅黑" panose="020B0503020204020204" pitchFamily="34" charset="-122"/>
                <a:ea typeface="微软雅黑" panose="020B0503020204020204" pitchFamily="34" charset="-122"/>
              </a:rPr>
              <a:t>谢谢</a:t>
            </a:r>
          </a:p>
        </p:txBody>
      </p:sp>
      <p:sp>
        <p:nvSpPr>
          <p:cNvPr id="19" name="文本框 18"/>
          <p:cNvSpPr txBox="1"/>
          <p:nvPr/>
        </p:nvSpPr>
        <p:spPr>
          <a:xfrm>
            <a:off x="323851" y="-24013"/>
            <a:ext cx="11544299" cy="3154706"/>
          </a:xfrm>
          <a:prstGeom prst="rect">
            <a:avLst/>
          </a:prstGeom>
        </p:spPr>
        <p:txBody>
          <a:bodyPr wrap="square" lIns="91436" tIns="45718" rIns="91436" bIns="45718">
            <a:spAutoFit/>
          </a:bodyPr>
          <a:lstStyle>
            <a:defPPr>
              <a:defRPr lang="zh-CN"/>
            </a:defPPr>
            <a:lvl1pPr algn="ctr">
              <a:defRPr sz="105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dist"/>
            <a:r>
              <a:rPr lang="en-US" altLang="zh-CN" sz="19900" b="1" dirty="0">
                <a:solidFill>
                  <a:schemeClr val="bg1">
                    <a:alpha val="10000"/>
                  </a:schemeClr>
                </a:solidFill>
              </a:rPr>
              <a:t>THANKS</a:t>
            </a:r>
            <a:endParaRPr lang="zh-CN" altLang="en-US" sz="19900" b="1" dirty="0">
              <a:solidFill>
                <a:schemeClr val="bg1">
                  <a:alpha val="10000"/>
                </a:schemeClr>
              </a:solidFill>
            </a:endParaRPr>
          </a:p>
        </p:txBody>
      </p:sp>
      <p:grpSp>
        <p:nvGrpSpPr>
          <p:cNvPr id="7" name="组合 6"/>
          <p:cNvGrpSpPr/>
          <p:nvPr/>
        </p:nvGrpSpPr>
        <p:grpSpPr>
          <a:xfrm>
            <a:off x="4876405" y="1196335"/>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 name="图片 20">
            <a:extLst>
              <a:ext uri="{FF2B5EF4-FFF2-40B4-BE49-F238E27FC236}">
                <a16:creationId xmlns:a16="http://schemas.microsoft.com/office/drawing/2014/main" id="{8529E314-622F-4B86-875E-ABC82F1FD3CD}"/>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127804" y="1438170"/>
            <a:ext cx="1936392" cy="1930811"/>
          </a:xfrm>
          <a:prstGeom prst="rect">
            <a:avLst/>
          </a:prstGeom>
        </p:spPr>
      </p:pic>
      <p:sp>
        <p:nvSpPr>
          <p:cNvPr id="2" name="灯片编号占位符 1">
            <a:extLst>
              <a:ext uri="{FF2B5EF4-FFF2-40B4-BE49-F238E27FC236}">
                <a16:creationId xmlns:a16="http://schemas.microsoft.com/office/drawing/2014/main" id="{315BE6CE-056B-E64E-898C-83345008E373}"/>
              </a:ext>
            </a:extLst>
          </p:cNvPr>
          <p:cNvSpPr>
            <a:spLocks noGrp="1"/>
          </p:cNvSpPr>
          <p:nvPr>
            <p:ph type="sldNum" sz="quarter" idx="12"/>
          </p:nvPr>
        </p:nvSpPr>
        <p:spPr/>
        <p:txBody>
          <a:bodyPr/>
          <a:lstStyle/>
          <a:p>
            <a:fld id="{01635508-54A0-4FB0-A4C5-6467DE85E924}" type="slidenum">
              <a:rPr lang="zh-CN" altLang="en-US" smtClean="0"/>
              <a:pPr/>
              <a:t>56</a:t>
            </a:fld>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4277437" y="1619962"/>
            <a:ext cx="7914563"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389226" y="1257300"/>
            <a:ext cx="976380" cy="767990"/>
            <a:chOff x="5389226" y="1257300"/>
            <a:chExt cx="976380" cy="767990"/>
          </a:xfrm>
        </p:grpSpPr>
        <p:sp>
          <p:nvSpPr>
            <p:cNvPr id="11" name="矩形 10"/>
            <p:cNvSpPr/>
            <p:nvPr/>
          </p:nvSpPr>
          <p:spPr>
            <a:xfrm>
              <a:off x="5493421"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5389226"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7767862" y="1257300"/>
            <a:ext cx="976380" cy="767990"/>
            <a:chOff x="7767862" y="1257300"/>
            <a:chExt cx="976380" cy="767990"/>
          </a:xfrm>
        </p:grpSpPr>
        <p:sp>
          <p:nvSpPr>
            <p:cNvPr id="12" name="矩形 11"/>
            <p:cNvSpPr/>
            <p:nvPr/>
          </p:nvSpPr>
          <p:spPr>
            <a:xfrm>
              <a:off x="7850724"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7767862"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10178497" y="1257300"/>
            <a:ext cx="976380" cy="767990"/>
            <a:chOff x="10178497" y="1257300"/>
            <a:chExt cx="976380" cy="767990"/>
          </a:xfrm>
        </p:grpSpPr>
        <p:sp>
          <p:nvSpPr>
            <p:cNvPr id="13" name="矩形 12"/>
            <p:cNvSpPr/>
            <p:nvPr/>
          </p:nvSpPr>
          <p:spPr>
            <a:xfrm>
              <a:off x="10282692"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0178497"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23" name="文本框 22"/>
          <p:cNvSpPr txBox="1"/>
          <p:nvPr/>
        </p:nvSpPr>
        <p:spPr>
          <a:xfrm>
            <a:off x="5066235" y="2249325"/>
            <a:ext cx="1620948" cy="523216"/>
          </a:xfrm>
          <a:prstGeom prst="rect">
            <a:avLst/>
          </a:prstGeom>
          <a:noFill/>
        </p:spPr>
        <p:txBody>
          <a:bodyPr wrap="none" lIns="91436" tIns="45718" rIns="91436" bIns="45718" rtlCol="0">
            <a:spAutoFit/>
          </a:bodyPr>
          <a:lstStyle/>
          <a:p>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25" name="文本框 24"/>
          <p:cNvSpPr txBox="1"/>
          <p:nvPr/>
        </p:nvSpPr>
        <p:spPr>
          <a:xfrm>
            <a:off x="7467477" y="2273152"/>
            <a:ext cx="1620948" cy="523216"/>
          </a:xfrm>
          <a:prstGeom prst="rect">
            <a:avLst/>
          </a:prstGeom>
          <a:noFill/>
        </p:spPr>
        <p:txBody>
          <a:bodyPr wrap="none" lIns="91436" tIns="45718" rIns="91436" bIns="45718" rtlCol="0">
            <a:spAutoFit/>
          </a:bodyPr>
          <a:lstStyle>
            <a:defPPr>
              <a:defRPr lang="zh-CN"/>
            </a:defPPr>
            <a:lvl1pP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2800" dirty="0"/>
              <a:t>关键技术</a:t>
            </a:r>
          </a:p>
        </p:txBody>
      </p:sp>
      <p:sp>
        <p:nvSpPr>
          <p:cNvPr id="27" name="文本框 26"/>
          <p:cNvSpPr txBox="1"/>
          <p:nvPr/>
        </p:nvSpPr>
        <p:spPr>
          <a:xfrm>
            <a:off x="9704128" y="2266791"/>
            <a:ext cx="2032921" cy="523216"/>
          </a:xfrm>
          <a:prstGeom prst="rect">
            <a:avLst/>
          </a:prstGeom>
          <a:noFill/>
        </p:spPr>
        <p:txBody>
          <a:bodyPr wrap="none" lIns="91436" tIns="45718" rIns="91436" bIns="45718" rtlCol="0">
            <a:spAutoFit/>
          </a:bodyPr>
          <a:lstStyle>
            <a:defPPr>
              <a:defRPr lang="zh-CN"/>
            </a:defPPr>
            <a:lvl1pP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2800" dirty="0"/>
              <a:t>架构与流程</a:t>
            </a:r>
          </a:p>
        </p:txBody>
      </p:sp>
      <p:cxnSp>
        <p:nvCxnSpPr>
          <p:cNvPr id="30" name="直接连接符 29"/>
          <p:cNvCxnSpPr>
            <a:cxnSpLocks/>
          </p:cNvCxnSpPr>
          <p:nvPr/>
        </p:nvCxnSpPr>
        <p:spPr>
          <a:xfrm>
            <a:off x="1738117" y="4610812"/>
            <a:ext cx="8991233"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2811806" y="4248150"/>
            <a:ext cx="976380" cy="767990"/>
            <a:chOff x="2811806" y="4248150"/>
            <a:chExt cx="976380" cy="767990"/>
          </a:xfrm>
        </p:grpSpPr>
        <p:sp>
          <p:nvSpPr>
            <p:cNvPr id="31" name="矩形 30"/>
            <p:cNvSpPr/>
            <p:nvPr/>
          </p:nvSpPr>
          <p:spPr>
            <a:xfrm>
              <a:off x="2916001"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811806"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4</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5190442" y="4248150"/>
            <a:ext cx="976380" cy="767990"/>
            <a:chOff x="5190442" y="4248150"/>
            <a:chExt cx="976380" cy="767990"/>
          </a:xfrm>
        </p:grpSpPr>
        <p:sp>
          <p:nvSpPr>
            <p:cNvPr id="32" name="矩形 31"/>
            <p:cNvSpPr/>
            <p:nvPr/>
          </p:nvSpPr>
          <p:spPr>
            <a:xfrm>
              <a:off x="5273304"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5190442"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5</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7601077" y="4248150"/>
            <a:ext cx="976380" cy="767990"/>
            <a:chOff x="7601077" y="4248150"/>
            <a:chExt cx="976380" cy="767990"/>
          </a:xfrm>
        </p:grpSpPr>
        <p:sp>
          <p:nvSpPr>
            <p:cNvPr id="33" name="矩形 32"/>
            <p:cNvSpPr/>
            <p:nvPr/>
          </p:nvSpPr>
          <p:spPr>
            <a:xfrm>
              <a:off x="7705272"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7601077"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6</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5" name="矩形 4"/>
          <p:cNvSpPr/>
          <p:nvPr/>
        </p:nvSpPr>
        <p:spPr>
          <a:xfrm rot="5400000">
            <a:off x="-2611658" y="2611657"/>
            <a:ext cx="6858001" cy="1634689"/>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6" name="矩形 5"/>
          <p:cNvSpPr/>
          <p:nvPr/>
        </p:nvSpPr>
        <p:spPr>
          <a:xfrm rot="5400000">
            <a:off x="-1663229" y="3390448"/>
            <a:ext cx="6858001" cy="7710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7278793" y="5233301"/>
            <a:ext cx="1620948"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样例实现</a:t>
            </a:r>
          </a:p>
        </p:txBody>
      </p:sp>
      <p:sp>
        <p:nvSpPr>
          <p:cNvPr id="43" name="文本框 42"/>
          <p:cNvSpPr txBox="1"/>
          <p:nvPr/>
        </p:nvSpPr>
        <p:spPr>
          <a:xfrm>
            <a:off x="2489522" y="5240174"/>
            <a:ext cx="1620948"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模块详解</a:t>
            </a:r>
          </a:p>
        </p:txBody>
      </p:sp>
      <p:sp>
        <p:nvSpPr>
          <p:cNvPr id="45" name="文本框 44"/>
          <p:cNvSpPr txBox="1"/>
          <p:nvPr/>
        </p:nvSpPr>
        <p:spPr>
          <a:xfrm>
            <a:off x="4509085" y="5231454"/>
            <a:ext cx="2339094"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服务接口设计</a:t>
            </a:r>
          </a:p>
        </p:txBody>
      </p:sp>
      <p:sp>
        <p:nvSpPr>
          <p:cNvPr id="7" name="文本框 6"/>
          <p:cNvSpPr txBox="1"/>
          <p:nvPr/>
        </p:nvSpPr>
        <p:spPr>
          <a:xfrm>
            <a:off x="527377" y="247903"/>
            <a:ext cx="1015663" cy="3777831"/>
          </a:xfrm>
          <a:prstGeom prst="rect">
            <a:avLst/>
          </a:prstGeom>
          <a:noFill/>
        </p:spPr>
        <p:txBody>
          <a:bodyPr vert="eaVert" wrap="square" rtlCol="0">
            <a:spAutoFit/>
          </a:bodyPr>
          <a:lstStyle/>
          <a:p>
            <a:pPr algn="dist"/>
            <a:r>
              <a:rPr lang="zh-CN" altLang="en-US" sz="5400" b="1" dirty="0">
                <a:solidFill>
                  <a:schemeClr val="bg1"/>
                </a:solidFill>
                <a:latin typeface="微软雅黑" panose="020B0503020204020204" pitchFamily="34" charset="-122"/>
                <a:ea typeface="微软雅黑" panose="020B0503020204020204" pitchFamily="34" charset="-122"/>
              </a:rPr>
              <a:t>问题解答</a:t>
            </a:r>
          </a:p>
        </p:txBody>
      </p:sp>
      <p:pic>
        <p:nvPicPr>
          <p:cNvPr id="21" name="图片 20">
            <a:extLst>
              <a:ext uri="{FF2B5EF4-FFF2-40B4-BE49-F238E27FC236}">
                <a16:creationId xmlns:a16="http://schemas.microsoft.com/office/drawing/2014/main" id="{580A18F4-AFAB-4D25-8308-905D685404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
        <p:nvSpPr>
          <p:cNvPr id="4" name="灯片编号占位符 3">
            <a:extLst>
              <a:ext uri="{FF2B5EF4-FFF2-40B4-BE49-F238E27FC236}">
                <a16:creationId xmlns:a16="http://schemas.microsoft.com/office/drawing/2014/main" id="{E5166509-FD13-5A44-A969-5A63563AA6F8}"/>
              </a:ext>
            </a:extLst>
          </p:cNvPr>
          <p:cNvSpPr>
            <a:spLocks noGrp="1"/>
          </p:cNvSpPr>
          <p:nvPr>
            <p:ph type="sldNum" sz="quarter" idx="12"/>
          </p:nvPr>
        </p:nvSpPr>
        <p:spPr/>
        <p:txBody>
          <a:bodyPr/>
          <a:lstStyle/>
          <a:p>
            <a:fld id="{01635508-54A0-4FB0-A4C5-6467DE85E924}" type="slidenum">
              <a:rPr lang="zh-CN" altLang="en-US" smtClean="0"/>
              <a:pPr/>
              <a:t>57</a:t>
            </a:fld>
            <a:endParaRPr lang="zh-CN" altLang="en-US" dirty="0"/>
          </a:p>
        </p:txBody>
      </p:sp>
      <p:grpSp>
        <p:nvGrpSpPr>
          <p:cNvPr id="37" name="组合 36">
            <a:extLst>
              <a:ext uri="{FF2B5EF4-FFF2-40B4-BE49-F238E27FC236}">
                <a16:creationId xmlns:a16="http://schemas.microsoft.com/office/drawing/2014/main" id="{F878FE1B-FCA4-7E40-84EF-CA244F01FE82}"/>
              </a:ext>
            </a:extLst>
          </p:cNvPr>
          <p:cNvGrpSpPr/>
          <p:nvPr/>
        </p:nvGrpSpPr>
        <p:grpSpPr>
          <a:xfrm>
            <a:off x="9857165" y="4248150"/>
            <a:ext cx="976380" cy="767990"/>
            <a:chOff x="7601077" y="4248150"/>
            <a:chExt cx="976380" cy="767990"/>
          </a:xfrm>
        </p:grpSpPr>
        <p:sp>
          <p:nvSpPr>
            <p:cNvPr id="38" name="矩形 37">
              <a:extLst>
                <a:ext uri="{FF2B5EF4-FFF2-40B4-BE49-F238E27FC236}">
                  <a16:creationId xmlns:a16="http://schemas.microsoft.com/office/drawing/2014/main" id="{09CD5643-CF81-4D48-B64F-460FA48C27D0}"/>
                </a:ext>
              </a:extLst>
            </p:cNvPr>
            <p:cNvSpPr/>
            <p:nvPr/>
          </p:nvSpPr>
          <p:spPr>
            <a:xfrm>
              <a:off x="7705272"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60569CEF-0F90-F24C-966C-CAC0D5680EDF}"/>
                </a:ext>
              </a:extLst>
            </p:cNvPr>
            <p:cNvSpPr txBox="1"/>
            <p:nvPr/>
          </p:nvSpPr>
          <p:spPr>
            <a:xfrm>
              <a:off x="7601077"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7</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41" name="文本框 40">
            <a:extLst>
              <a:ext uri="{FF2B5EF4-FFF2-40B4-BE49-F238E27FC236}">
                <a16:creationId xmlns:a16="http://schemas.microsoft.com/office/drawing/2014/main" id="{82830A0B-BE1A-5443-BABC-70D03F0F77CE}"/>
              </a:ext>
            </a:extLst>
          </p:cNvPr>
          <p:cNvSpPr txBox="1"/>
          <p:nvPr/>
        </p:nvSpPr>
        <p:spPr>
          <a:xfrm>
            <a:off x="9355344" y="5233301"/>
            <a:ext cx="1980021"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问题与展望</a:t>
            </a:r>
          </a:p>
        </p:txBody>
      </p:sp>
    </p:spTree>
    <p:extLst>
      <p:ext uri="{BB962C8B-B14F-4D97-AF65-F5344CB8AC3E}">
        <p14:creationId xmlns:p14="http://schemas.microsoft.com/office/powerpoint/2010/main" val="1709156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6</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2031325"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现有做法缺点</a:t>
            </a:r>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400" y="1868550"/>
            <a:ext cx="9976945" cy="3276282"/>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Segoe UI"/>
                <a:ea typeface="微软雅黑"/>
              </a:rPr>
              <a:t>资源浪费：运行多个虚拟机占用计算资源；</a:t>
            </a:r>
            <a:endParaRPr lang="en-US" altLang="zh-CN" sz="2000" dirty="0">
              <a:solidFill>
                <a:prstClr val="black"/>
              </a:solidFill>
              <a:latin typeface="Segoe UI"/>
              <a:ea typeface="微软雅黑"/>
            </a:endParaRPr>
          </a:p>
          <a:p>
            <a:pPr marL="457200" indent="-457200" defTabSz="914377">
              <a:lnSpc>
                <a:spcPct val="150000"/>
              </a:lnSpc>
              <a:buFontTx/>
              <a:buChar char="-"/>
            </a:pPr>
            <a:r>
              <a:rPr lang="zh-CN" altLang="en-US" sz="2000" dirty="0">
                <a:solidFill>
                  <a:prstClr val="black"/>
                </a:solidFill>
                <a:latin typeface="Segoe UI"/>
                <a:ea typeface="微软雅黑"/>
              </a:rPr>
              <a:t>对于想提供服务的小企业或个人不友好：技术门槛、资源门槛；</a:t>
            </a:r>
            <a:endParaRPr lang="en-US" altLang="zh-CN" sz="2000" dirty="0">
              <a:solidFill>
                <a:prstClr val="black"/>
              </a:solidFill>
              <a:latin typeface="Segoe UI"/>
              <a:ea typeface="微软雅黑"/>
            </a:endParaRPr>
          </a:p>
          <a:p>
            <a:pPr marL="457200" indent="-457200" defTabSz="914377">
              <a:lnSpc>
                <a:spcPct val="150000"/>
              </a:lnSpc>
              <a:buFontTx/>
              <a:buChar char="-"/>
            </a:pPr>
            <a:r>
              <a:rPr lang="zh-CN" altLang="en-US" sz="2000" dirty="0">
                <a:solidFill>
                  <a:prstClr val="black"/>
                </a:solidFill>
                <a:latin typeface="Segoe UI"/>
                <a:ea typeface="微软雅黑"/>
              </a:rPr>
              <a:t>对不熟悉系统操作、环境配置的用户不友好：需要学习相关内容；</a:t>
            </a:r>
            <a:endParaRPr lang="en-US" altLang="zh-CN" sz="2000" dirty="0">
              <a:solidFill>
                <a:prstClr val="black"/>
              </a:solidFill>
              <a:latin typeface="Segoe UI"/>
              <a:ea typeface="微软雅黑"/>
            </a:endParaRPr>
          </a:p>
          <a:p>
            <a:pPr marL="457200" indent="-457200" defTabSz="914377">
              <a:lnSpc>
                <a:spcPct val="150000"/>
              </a:lnSpc>
              <a:buFontTx/>
              <a:buChar char="-"/>
            </a:pPr>
            <a:endParaRPr lang="en-US" altLang="zh-CN" sz="2000" dirty="0">
              <a:solidFill>
                <a:prstClr val="black"/>
              </a:solidFill>
              <a:latin typeface="Segoe UI"/>
              <a:ea typeface="微软雅黑"/>
            </a:endParaRPr>
          </a:p>
          <a:p>
            <a:pPr marL="457200" indent="-457200" defTabSz="914377">
              <a:lnSpc>
                <a:spcPct val="150000"/>
              </a:lnSpc>
              <a:buFontTx/>
              <a:buChar char="-"/>
            </a:pPr>
            <a:endParaRPr lang="en-US" altLang="zh-CN" sz="2000" dirty="0">
              <a:solidFill>
                <a:prstClr val="black"/>
              </a:solidFill>
              <a:latin typeface="Segoe UI"/>
              <a:ea typeface="微软雅黑"/>
            </a:endParaRPr>
          </a:p>
          <a:p>
            <a:pPr marL="457200" indent="-457200" defTabSz="914377">
              <a:lnSpc>
                <a:spcPct val="150000"/>
              </a:lnSpc>
              <a:buFontTx/>
              <a:buChar char="-"/>
            </a:pPr>
            <a:endParaRPr lang="en-US" altLang="zh-CN" sz="2000" dirty="0">
              <a:solidFill>
                <a:prstClr val="black"/>
              </a:solidFill>
              <a:latin typeface="Segoe UI"/>
              <a:ea typeface="微软雅黑"/>
            </a:endParaRPr>
          </a:p>
          <a:p>
            <a:pPr defTabSz="914377">
              <a:lnSpc>
                <a:spcPct val="150000"/>
              </a:lnSpc>
            </a:pPr>
            <a:endParaRPr lang="en-US" altLang="zh-CN" sz="2000" dirty="0">
              <a:solidFill>
                <a:prstClr val="black"/>
              </a:solidFill>
              <a:latin typeface="Segoe UI"/>
              <a:ea typeface="微软雅黑"/>
            </a:endParaRPr>
          </a:p>
        </p:txBody>
      </p:sp>
    </p:spTree>
    <p:extLst>
      <p:ext uri="{BB962C8B-B14F-4D97-AF65-F5344CB8AC3E}">
        <p14:creationId xmlns:p14="http://schemas.microsoft.com/office/powerpoint/2010/main" val="1741300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7</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5317481"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基于</a:t>
            </a:r>
            <a:r>
              <a:rPr lang="en-US" altLang="zh-CN" sz="2400" dirty="0">
                <a:latin typeface="微软雅黑" panose="020B0503020204020204" pitchFamily="34" charset="-122"/>
                <a:ea typeface="微软雅黑" panose="020B0503020204020204" pitchFamily="34" charset="-122"/>
              </a:rPr>
              <a:t>TEE</a:t>
            </a:r>
            <a:r>
              <a:rPr lang="zh-CN" altLang="en-US" sz="2400" dirty="0">
                <a:latin typeface="微软雅黑" panose="020B0503020204020204" pitchFamily="34" charset="-122"/>
                <a:ea typeface="微软雅黑" panose="020B0503020204020204" pitchFamily="34" charset="-122"/>
              </a:rPr>
              <a:t>和区块链的隐私保护计算平台</a:t>
            </a:r>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401" y="1893862"/>
            <a:ext cx="7627620" cy="2807885"/>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资源消耗少：主机系统上运行平台代码，即运行一个服务端；</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技术门槛低：运行平台等同于运行一个代码应用；</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用户友好：用户只需向平台上传要执行的文件即可；</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用</a:t>
            </a:r>
            <a:r>
              <a:rPr lang="en-US" altLang="zh-CN" sz="2000" dirty="0">
                <a:solidFill>
                  <a:prstClr val="black"/>
                </a:solidFill>
                <a:latin typeface="Microsoft YaHei" panose="020B0503020204020204" pitchFamily="34" charset="-122"/>
                <a:ea typeface="Microsoft YaHei" panose="020B0503020204020204" pitchFamily="34" charset="-122"/>
              </a:rPr>
              <a:t>TEE</a:t>
            </a:r>
            <a:r>
              <a:rPr lang="zh-CN" altLang="en-US" sz="2000" dirty="0">
                <a:solidFill>
                  <a:prstClr val="black"/>
                </a:solidFill>
                <a:latin typeface="Microsoft YaHei" panose="020B0503020204020204" pitchFamily="34" charset="-122"/>
                <a:ea typeface="Microsoft YaHei" panose="020B0503020204020204" pitchFamily="34" charset="-122"/>
              </a:rPr>
              <a:t>（可信执行环境）、区块链和密码学技术保证整个使用过程的安全性、隐私性；</a:t>
            </a:r>
            <a:endParaRPr lang="en-US" altLang="zh-CN" sz="2000" dirty="0">
              <a:solidFill>
                <a:prstClr val="black"/>
              </a:solidFill>
              <a:latin typeface="Microsoft YaHei" panose="020B0503020204020204" pitchFamily="34" charset="-122"/>
              <a:ea typeface="Microsoft YaHei" panose="020B0503020204020204" pitchFamily="34" charset="-122"/>
            </a:endParaRPr>
          </a:p>
          <a:p>
            <a:pPr defTabSz="914377">
              <a:lnSpc>
                <a:spcPct val="150000"/>
              </a:lnSpc>
            </a:pP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pic>
        <p:nvPicPr>
          <p:cNvPr id="11" name="图片 10">
            <a:extLst>
              <a:ext uri="{FF2B5EF4-FFF2-40B4-BE49-F238E27FC236}">
                <a16:creationId xmlns:a16="http://schemas.microsoft.com/office/drawing/2014/main" id="{9D512D55-38C0-8240-B5E6-D0FDEA561815}"/>
              </a:ext>
            </a:extLst>
          </p:cNvPr>
          <p:cNvPicPr>
            <a:picLocks noChangeAspect="1"/>
          </p:cNvPicPr>
          <p:nvPr/>
        </p:nvPicPr>
        <p:blipFill>
          <a:blip r:embed="rId4"/>
          <a:stretch>
            <a:fillRect/>
          </a:stretch>
        </p:blipFill>
        <p:spPr>
          <a:xfrm>
            <a:off x="8380730" y="827649"/>
            <a:ext cx="3202940" cy="5492701"/>
          </a:xfrm>
          <a:prstGeom prst="rect">
            <a:avLst/>
          </a:prstGeom>
        </p:spPr>
      </p:pic>
    </p:spTree>
    <p:extLst>
      <p:ext uri="{BB962C8B-B14F-4D97-AF65-F5344CB8AC3E}">
        <p14:creationId xmlns:p14="http://schemas.microsoft.com/office/powerpoint/2010/main" val="2101278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8F0E9D6A-15F2-45A9-ACD1-D285C29876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p:blipFill>
        <p:spPr>
          <a:xfrm>
            <a:off x="6321176" y="2686649"/>
            <a:ext cx="5870824" cy="1542449"/>
          </a:xfrm>
          <a:prstGeom prst="rect">
            <a:avLst/>
          </a:prstGeom>
        </p:spPr>
      </p:pic>
      <p:sp>
        <p:nvSpPr>
          <p:cNvPr id="11" name="矩形 10"/>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10" name="矩形 9"/>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2</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2950335" y="2903577"/>
            <a:ext cx="3570200" cy="1107992"/>
          </a:xfrm>
          <a:prstGeom prst="rect">
            <a:avLst/>
          </a:prstGeom>
          <a:noFill/>
        </p:spPr>
        <p:txBody>
          <a:bodyPr wrap="none" lIns="91436" tIns="45718" rIns="91436" bIns="45718" rtlCol="0">
            <a:spAutoFit/>
          </a:bodyPr>
          <a:lstStyle/>
          <a:p>
            <a:r>
              <a:rPr lang="zh-CN" altLang="en-US" sz="6600" dirty="0">
                <a:solidFill>
                  <a:schemeClr val="bg1"/>
                </a:solidFill>
                <a:latin typeface="微软雅黑" panose="020B0503020204020204" pitchFamily="34" charset="-122"/>
                <a:ea typeface="微软雅黑" panose="020B0503020204020204" pitchFamily="34" charset="-122"/>
              </a:rPr>
              <a:t>关键技术</a:t>
            </a:r>
            <a:endParaRPr lang="zh-CN" altLang="en-US" sz="6000" dirty="0">
              <a:solidFill>
                <a:schemeClr val="bg1"/>
              </a:solidFill>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6E1E5760-E4A8-446D-817A-0360B0C0974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
        <p:nvSpPr>
          <p:cNvPr id="3" name="灯片编号占位符 2">
            <a:extLst>
              <a:ext uri="{FF2B5EF4-FFF2-40B4-BE49-F238E27FC236}">
                <a16:creationId xmlns:a16="http://schemas.microsoft.com/office/drawing/2014/main" id="{B3542241-29C2-5D49-9B7A-F446EEC2F6C9}"/>
              </a:ext>
            </a:extLst>
          </p:cNvPr>
          <p:cNvSpPr>
            <a:spLocks noGrp="1"/>
          </p:cNvSpPr>
          <p:nvPr>
            <p:ph type="sldNum" sz="quarter" idx="12"/>
          </p:nvPr>
        </p:nvSpPr>
        <p:spPr/>
        <p:txBody>
          <a:bodyPr/>
          <a:lstStyle/>
          <a:p>
            <a:fld id="{01635508-54A0-4FB0-A4C5-6467DE85E924}" type="slidenum">
              <a:rPr lang="zh-CN" altLang="en-US" smtClean="0"/>
              <a:pPr/>
              <a:t>8</a:t>
            </a:fld>
            <a:endParaRPr lang="zh-CN" altLang="en-US"/>
          </a:p>
        </p:txBody>
      </p:sp>
    </p:spTree>
    <p:extLst>
      <p:ext uri="{BB962C8B-B14F-4D97-AF65-F5344CB8AC3E}">
        <p14:creationId xmlns:p14="http://schemas.microsoft.com/office/powerpoint/2010/main" val="2934111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关键技术</a:t>
            </a:r>
          </a:p>
        </p:txBody>
      </p:sp>
      <p:grpSp>
        <p:nvGrpSpPr>
          <p:cNvPr id="15" name="组合 14"/>
          <p:cNvGrpSpPr/>
          <p:nvPr/>
        </p:nvGrpSpPr>
        <p:grpSpPr>
          <a:xfrm>
            <a:off x="2584397" y="217491"/>
            <a:ext cx="10096500"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9C4087AA-6E58-4F29-94AE-075B4CF0D53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383DD95E-AA46-5D44-AEE1-A444AF724D09}"/>
              </a:ext>
            </a:extLst>
          </p:cNvPr>
          <p:cNvSpPr>
            <a:spLocks noGrp="1"/>
          </p:cNvSpPr>
          <p:nvPr>
            <p:ph type="sldNum" sz="quarter" idx="12"/>
          </p:nvPr>
        </p:nvSpPr>
        <p:spPr/>
        <p:txBody>
          <a:bodyPr/>
          <a:lstStyle/>
          <a:p>
            <a:fld id="{01635508-54A0-4FB0-A4C5-6467DE85E924}" type="slidenum">
              <a:rPr lang="zh-CN" altLang="en-US" smtClean="0"/>
              <a:pPr/>
              <a:t>9</a:t>
            </a:fld>
            <a:endParaRPr lang="zh-CN" altLang="en-US"/>
          </a:p>
        </p:txBody>
      </p:sp>
      <p:sp>
        <p:nvSpPr>
          <p:cNvPr id="19" name="矩形 18">
            <a:extLst>
              <a:ext uri="{FF2B5EF4-FFF2-40B4-BE49-F238E27FC236}">
                <a16:creationId xmlns:a16="http://schemas.microsoft.com/office/drawing/2014/main" id="{F1118500-BC6A-D54C-BAE4-80DEC6E4B45B}"/>
              </a:ext>
            </a:extLst>
          </p:cNvPr>
          <p:cNvSpPr/>
          <p:nvPr/>
        </p:nvSpPr>
        <p:spPr>
          <a:xfrm>
            <a:off x="533400" y="1164753"/>
            <a:ext cx="7306937" cy="461665"/>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TEE(</a:t>
            </a:r>
            <a:r>
              <a:rPr lang="en" altLang="zh-CN" sz="2400" dirty="0">
                <a:latin typeface="微软雅黑" panose="020B0503020204020204" pitchFamily="34" charset="-122"/>
                <a:ea typeface="微软雅黑" panose="020B0503020204020204" pitchFamily="34" charset="-122"/>
              </a:rPr>
              <a:t>Trusted Execution Environment)</a:t>
            </a:r>
            <a:r>
              <a:rPr lang="zh-CN" altLang="en" sz="2400" dirty="0">
                <a:latin typeface="微软雅黑" panose="020B0503020204020204" pitchFamily="34" charset="-122"/>
                <a:ea typeface="微软雅黑" panose="020B0503020204020204" pitchFamily="34" charset="-122"/>
              </a:rPr>
              <a:t>可信</a:t>
            </a:r>
            <a:r>
              <a:rPr lang="zh-CN" altLang="en-US" sz="2400" dirty="0">
                <a:latin typeface="微软雅黑" panose="020B0503020204020204" pitchFamily="34" charset="-122"/>
                <a:ea typeface="微软雅黑" panose="020B0503020204020204" pitchFamily="34" charset="-122"/>
              </a:rPr>
              <a:t>执行环境</a:t>
            </a:r>
            <a:endParaRPr lang="en-US" altLang="zh-CN" sz="2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17EB8992-B14E-864D-BCFD-4B5CE5504A97}"/>
              </a:ext>
            </a:extLst>
          </p:cNvPr>
          <p:cNvSpPr/>
          <p:nvPr/>
        </p:nvSpPr>
        <p:spPr>
          <a:xfrm>
            <a:off x="533401" y="1893862"/>
            <a:ext cx="5915591" cy="1884555"/>
          </a:xfrm>
          <a:prstGeom prst="rect">
            <a:avLst/>
          </a:prstGeom>
        </p:spPr>
        <p:txBody>
          <a:bodyPr wrap="square">
            <a:spAutoFit/>
          </a:bodyPr>
          <a:lstStyle/>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主处理器上的一块安全区域；</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en-US" altLang="zh-CN" sz="2000" dirty="0">
                <a:solidFill>
                  <a:prstClr val="black"/>
                </a:solidFill>
                <a:latin typeface="Microsoft YaHei" panose="020B0503020204020204" pitchFamily="34" charset="-122"/>
                <a:ea typeface="Microsoft YaHei" panose="020B0503020204020204" pitchFamily="34" charset="-122"/>
              </a:rPr>
              <a:t>TEE</a:t>
            </a:r>
            <a:r>
              <a:rPr lang="zh-CN" altLang="en-US" sz="2000" dirty="0">
                <a:solidFill>
                  <a:prstClr val="black"/>
                </a:solidFill>
                <a:latin typeface="Microsoft YaHei" panose="020B0503020204020204" pitchFamily="34" charset="-122"/>
                <a:ea typeface="Microsoft YaHei" panose="020B0503020204020204" pitchFamily="34" charset="-122"/>
              </a:rPr>
              <a:t>中的代码和数据，是保密且不可篡改的；</a:t>
            </a:r>
            <a:endParaRPr lang="en-US" altLang="zh-CN" sz="2000" dirty="0">
              <a:solidFill>
                <a:prstClr val="black"/>
              </a:solidFill>
              <a:latin typeface="Microsoft YaHei" panose="020B0503020204020204" pitchFamily="34" charset="-122"/>
              <a:ea typeface="Microsoft YaHei" panose="020B0503020204020204" pitchFamily="34" charset="-122"/>
            </a:endParaRPr>
          </a:p>
          <a:p>
            <a:pPr marL="457200" indent="-457200" defTabSz="914377">
              <a:lnSpc>
                <a:spcPct val="150000"/>
              </a:lnSpc>
              <a:buFontTx/>
              <a:buChar char="-"/>
            </a:pPr>
            <a:r>
              <a:rPr lang="zh-CN" altLang="en-US" sz="2000" dirty="0">
                <a:solidFill>
                  <a:prstClr val="black"/>
                </a:solidFill>
                <a:latin typeface="Microsoft YaHei" panose="020B0503020204020204" pitchFamily="34" charset="-122"/>
                <a:ea typeface="Microsoft YaHei" panose="020B0503020204020204" pitchFamily="34" charset="-122"/>
              </a:rPr>
              <a:t>隔离的执行环境，能保证在其中执行的应用的完整性和机密性；</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AD021560-746E-8242-AF48-6DEE0072DA93}"/>
              </a:ext>
            </a:extLst>
          </p:cNvPr>
          <p:cNvPicPr>
            <a:picLocks noChangeAspect="1"/>
          </p:cNvPicPr>
          <p:nvPr/>
        </p:nvPicPr>
        <p:blipFill>
          <a:blip r:embed="rId4"/>
          <a:stretch>
            <a:fillRect/>
          </a:stretch>
        </p:blipFill>
        <p:spPr>
          <a:xfrm>
            <a:off x="6448992" y="1768216"/>
            <a:ext cx="5743008" cy="4477202"/>
          </a:xfrm>
          <a:prstGeom prst="rect">
            <a:avLst/>
          </a:prstGeom>
        </p:spPr>
      </p:pic>
    </p:spTree>
    <p:extLst>
      <p:ext uri="{BB962C8B-B14F-4D97-AF65-F5344CB8AC3E}">
        <p14:creationId xmlns:p14="http://schemas.microsoft.com/office/powerpoint/2010/main" val="3434028223"/>
      </p:ext>
    </p:extLst>
  </p:cSld>
  <p:clrMapOvr>
    <a:masterClrMapping/>
  </p:clrMapOvr>
</p:sld>
</file>

<file path=ppt/theme/theme1.xml><?xml version="1.0" encoding="utf-8"?>
<a:theme xmlns:a="http://schemas.openxmlformats.org/drawingml/2006/main" name="Office 主题">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1278</TotalTime>
  <Words>5361</Words>
  <Application>Microsoft Macintosh PowerPoint</Application>
  <PresentationFormat>宽屏</PresentationFormat>
  <Paragraphs>668</Paragraphs>
  <Slides>57</Slides>
  <Notes>57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57</vt:i4>
      </vt:variant>
    </vt:vector>
  </HeadingPairs>
  <TitlesOfParts>
    <vt:vector size="66" baseType="lpstr">
      <vt:lpstr>宋体</vt:lpstr>
      <vt:lpstr>Microsoft YaHei</vt:lpstr>
      <vt:lpstr>Microsoft YaHei</vt:lpstr>
      <vt:lpstr>Segoe UI</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基础架构处</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0022</dc:title>
  <dc:creator>ZK</dc:creator>
  <cp:lastModifiedBy>Microsoft Office 用户</cp:lastModifiedBy>
  <cp:revision>243</cp:revision>
  <dcterms:created xsi:type="dcterms:W3CDTF">2017-04-21T07:43:00Z</dcterms:created>
  <dcterms:modified xsi:type="dcterms:W3CDTF">2021-05-12T09:01:55Z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